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</p:sldIdLst>
  <p:sldSz cx="36576000" cy="20574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3EB"/>
    <a:srgbClr val="C89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7" autoAdjust="0"/>
    <p:restoredTop sz="94660"/>
  </p:normalViewPr>
  <p:slideViewPr>
    <p:cSldViewPr snapToGrid="0">
      <p:cViewPr varScale="1">
        <p:scale>
          <a:sx n="21" d="100"/>
          <a:sy n="21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tomi\Desktop\CSJ\CSJ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tomi\Desktop\CSJ\CSJ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tomi\Desktop\CSJ\CSJ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tomi\Desktop\CSJ\CSJ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Tf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bidentate!$A$6:$A$42</c:f>
              <c:numCache>
                <c:formatCode>General</c:formatCode>
                <c:ptCount val="37"/>
                <c:pt idx="0">
                  <c:v>0</c:v>
                </c:pt>
                <c:pt idx="1">
                  <c:v>0.5</c:v>
                </c:pt>
                <c:pt idx="2">
                  <c:v>0.750000000000002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3</c:v>
                </c:pt>
                <c:pt idx="10">
                  <c:v>3.25</c:v>
                </c:pt>
                <c:pt idx="11">
                  <c:v>3.5</c:v>
                </c:pt>
                <c:pt idx="12">
                  <c:v>3.75</c:v>
                </c:pt>
                <c:pt idx="13">
                  <c:v>4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  <c:pt idx="17">
                  <c:v>5.5</c:v>
                </c:pt>
                <c:pt idx="18">
                  <c:v>5.75</c:v>
                </c:pt>
                <c:pt idx="19">
                  <c:v>6</c:v>
                </c:pt>
                <c:pt idx="20">
                  <c:v>6.5</c:v>
                </c:pt>
                <c:pt idx="21">
                  <c:v>7</c:v>
                </c:pt>
                <c:pt idx="22">
                  <c:v>7.5</c:v>
                </c:pt>
                <c:pt idx="23">
                  <c:v>8</c:v>
                </c:pt>
                <c:pt idx="24">
                  <c:v>8.25</c:v>
                </c:pt>
                <c:pt idx="25">
                  <c:v>8.5</c:v>
                </c:pt>
                <c:pt idx="26">
                  <c:v>9</c:v>
                </c:pt>
                <c:pt idx="27">
                  <c:v>9.5</c:v>
                </c:pt>
                <c:pt idx="28">
                  <c:v>9.75</c:v>
                </c:pt>
                <c:pt idx="29">
                  <c:v>10</c:v>
                </c:pt>
                <c:pt idx="30">
                  <c:v>12</c:v>
                </c:pt>
                <c:pt idx="31">
                  <c:v>15</c:v>
                </c:pt>
                <c:pt idx="32">
                  <c:v>20</c:v>
                </c:pt>
                <c:pt idx="33">
                  <c:v>25</c:v>
                </c:pt>
                <c:pt idx="34">
                  <c:v>30</c:v>
                </c:pt>
                <c:pt idx="35">
                  <c:v>47.5</c:v>
                </c:pt>
                <c:pt idx="36">
                  <c:v>60</c:v>
                </c:pt>
              </c:numCache>
            </c:numRef>
          </c:xVal>
          <c:yVal>
            <c:numRef>
              <c:f>bidentate!$C$6:$C$42</c:f>
              <c:numCache>
                <c:formatCode>General</c:formatCode>
                <c:ptCount val="37"/>
                <c:pt idx="0">
                  <c:v>0</c:v>
                </c:pt>
                <c:pt idx="1">
                  <c:v>8.4821428571429092</c:v>
                </c:pt>
                <c:pt idx="2">
                  <c:v>20.163690476190482</c:v>
                </c:pt>
                <c:pt idx="3">
                  <c:v>35.714285714285722</c:v>
                </c:pt>
                <c:pt idx="4">
                  <c:v>54.613095238095262</c:v>
                </c:pt>
                <c:pt idx="5">
                  <c:v>75.074404761904773</c:v>
                </c:pt>
                <c:pt idx="6">
                  <c:v>124.5535714285713</c:v>
                </c:pt>
                <c:pt idx="7">
                  <c:v>151.11607142857079</c:v>
                </c:pt>
                <c:pt idx="8">
                  <c:v>177.00892857142861</c:v>
                </c:pt>
                <c:pt idx="9">
                  <c:v>227.60416666666649</c:v>
                </c:pt>
                <c:pt idx="10">
                  <c:v>254.3898809523815</c:v>
                </c:pt>
                <c:pt idx="11">
                  <c:v>280.05952380952402</c:v>
                </c:pt>
                <c:pt idx="12">
                  <c:v>304.98511904761591</c:v>
                </c:pt>
                <c:pt idx="13">
                  <c:v>328.64583333333599</c:v>
                </c:pt>
                <c:pt idx="14">
                  <c:v>375.29761904761682</c:v>
                </c:pt>
                <c:pt idx="15">
                  <c:v>399.10714285714289</c:v>
                </c:pt>
                <c:pt idx="16">
                  <c:v>421.80059523809518</c:v>
                </c:pt>
                <c:pt idx="17">
                  <c:v>478.12500000000011</c:v>
                </c:pt>
                <c:pt idx="18">
                  <c:v>493.2291666666668</c:v>
                </c:pt>
                <c:pt idx="19">
                  <c:v>514.21130952380952</c:v>
                </c:pt>
                <c:pt idx="20">
                  <c:v>560.93749999999739</c:v>
                </c:pt>
                <c:pt idx="21">
                  <c:v>601.04166666666674</c:v>
                </c:pt>
                <c:pt idx="22">
                  <c:v>641.51785714285722</c:v>
                </c:pt>
                <c:pt idx="23">
                  <c:v>679.61309523809905</c:v>
                </c:pt>
                <c:pt idx="24">
                  <c:v>697.09821428571286</c:v>
                </c:pt>
                <c:pt idx="25">
                  <c:v>712.3511904761906</c:v>
                </c:pt>
                <c:pt idx="26">
                  <c:v>743.22916666666958</c:v>
                </c:pt>
                <c:pt idx="27">
                  <c:v>772.91666666666674</c:v>
                </c:pt>
                <c:pt idx="28">
                  <c:v>786.01190476190436</c:v>
                </c:pt>
                <c:pt idx="29">
                  <c:v>799.40476190476204</c:v>
                </c:pt>
                <c:pt idx="30">
                  <c:v>899.40476190476204</c:v>
                </c:pt>
                <c:pt idx="31">
                  <c:v>1038.2440476190429</c:v>
                </c:pt>
                <c:pt idx="32">
                  <c:v>1220.8333333333251</c:v>
                </c:pt>
                <c:pt idx="33">
                  <c:v>1375.520833333333</c:v>
                </c:pt>
                <c:pt idx="34">
                  <c:v>1496.5773809523801</c:v>
                </c:pt>
                <c:pt idx="35">
                  <c:v>1746.5773809523801</c:v>
                </c:pt>
                <c:pt idx="36">
                  <c:v>1822.916666666674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5A-4369-BBBD-335C6F2B798A}"/>
            </c:ext>
          </c:extLst>
        </c:ser>
        <c:ser>
          <c:idx val="0"/>
          <c:order val="1"/>
          <c:tx>
            <c:v>Fs</c:v>
          </c:tx>
          <c:spPr>
            <a:ln>
              <a:noFill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bidentate!$A$51:$A$77</c:f>
              <c:numCache>
                <c:formatCode>General</c:formatCode>
                <c:ptCount val="2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1.7500000000000011</c:v>
                </c:pt>
                <c:pt idx="6">
                  <c:v>2</c:v>
                </c:pt>
                <c:pt idx="7">
                  <c:v>2.5</c:v>
                </c:pt>
                <c:pt idx="8">
                  <c:v>2.75</c:v>
                </c:pt>
                <c:pt idx="9">
                  <c:v>3.25</c:v>
                </c:pt>
                <c:pt idx="10">
                  <c:v>3.5</c:v>
                </c:pt>
                <c:pt idx="11">
                  <c:v>4</c:v>
                </c:pt>
                <c:pt idx="12">
                  <c:v>4.5</c:v>
                </c:pt>
                <c:pt idx="13">
                  <c:v>4.75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15</c:v>
                </c:pt>
                <c:pt idx="22">
                  <c:v>20</c:v>
                </c:pt>
                <c:pt idx="23">
                  <c:v>30</c:v>
                </c:pt>
                <c:pt idx="24">
                  <c:v>60</c:v>
                </c:pt>
                <c:pt idx="25">
                  <c:v>90</c:v>
                </c:pt>
                <c:pt idx="26">
                  <c:v>180</c:v>
                </c:pt>
              </c:numCache>
            </c:numRef>
          </c:xVal>
          <c:yVal>
            <c:numRef>
              <c:f>bidentate!$C$51:$C$77</c:f>
              <c:numCache>
                <c:formatCode>General</c:formatCode>
                <c:ptCount val="27"/>
                <c:pt idx="0">
                  <c:v>0</c:v>
                </c:pt>
                <c:pt idx="1">
                  <c:v>7.6636904761904736</c:v>
                </c:pt>
                <c:pt idx="2">
                  <c:v>33.333333333333343</c:v>
                </c:pt>
                <c:pt idx="3">
                  <c:v>49.330357142857153</c:v>
                </c:pt>
                <c:pt idx="4">
                  <c:v>67.55952380952381</c:v>
                </c:pt>
                <c:pt idx="5">
                  <c:v>90.252976190475692</c:v>
                </c:pt>
                <c:pt idx="6">
                  <c:v>109.8214285714283</c:v>
                </c:pt>
                <c:pt idx="7">
                  <c:v>149.7767857142849</c:v>
                </c:pt>
                <c:pt idx="8">
                  <c:v>170.61011904762</c:v>
                </c:pt>
                <c:pt idx="9">
                  <c:v>205.5803571428572</c:v>
                </c:pt>
                <c:pt idx="10">
                  <c:v>221.5773809523815</c:v>
                </c:pt>
                <c:pt idx="11">
                  <c:v>250.59523809523819</c:v>
                </c:pt>
                <c:pt idx="12">
                  <c:v>277.23214285714158</c:v>
                </c:pt>
                <c:pt idx="13">
                  <c:v>289.6577380952383</c:v>
                </c:pt>
                <c:pt idx="14">
                  <c:v>300.81845238095252</c:v>
                </c:pt>
                <c:pt idx="15">
                  <c:v>343.22916666666669</c:v>
                </c:pt>
                <c:pt idx="16">
                  <c:v>384.52380952380952</c:v>
                </c:pt>
                <c:pt idx="17">
                  <c:v>410.93749999999858</c:v>
                </c:pt>
                <c:pt idx="18">
                  <c:v>430.50595238095252</c:v>
                </c:pt>
                <c:pt idx="19">
                  <c:v>437.79761904761682</c:v>
                </c:pt>
                <c:pt idx="20">
                  <c:v>445.53571428571388</c:v>
                </c:pt>
                <c:pt idx="21">
                  <c:v>487.20238095237983</c:v>
                </c:pt>
                <c:pt idx="22">
                  <c:v>505.95238095237971</c:v>
                </c:pt>
                <c:pt idx="23">
                  <c:v>520.90773809523785</c:v>
                </c:pt>
                <c:pt idx="24">
                  <c:v>524.107142857143</c:v>
                </c:pt>
                <c:pt idx="25">
                  <c:v>524.18154761904805</c:v>
                </c:pt>
                <c:pt idx="26">
                  <c:v>507.73809523809319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5A-4369-BBBD-335C6F2B798A}"/>
            </c:ext>
          </c:extLst>
        </c:ser>
        <c:ser>
          <c:idx val="2"/>
          <c:order val="2"/>
          <c:tx>
            <c:v>Ts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bidentate!$A$132:$A$146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5</c:v>
                </c:pt>
                <c:pt idx="9">
                  <c:v>10</c:v>
                </c:pt>
                <c:pt idx="10">
                  <c:v>35</c:v>
                </c:pt>
                <c:pt idx="11">
                  <c:v>45</c:v>
                </c:pt>
                <c:pt idx="12">
                  <c:v>60</c:v>
                </c:pt>
                <c:pt idx="13">
                  <c:v>90</c:v>
                </c:pt>
                <c:pt idx="14">
                  <c:v>155</c:v>
                </c:pt>
              </c:numCache>
            </c:numRef>
          </c:xVal>
          <c:yVal>
            <c:numRef>
              <c:f>bidentate!$C$132:$C$146</c:f>
              <c:numCache>
                <c:formatCode>General</c:formatCode>
                <c:ptCount val="15"/>
                <c:pt idx="0">
                  <c:v>0</c:v>
                </c:pt>
                <c:pt idx="1">
                  <c:v>20.833333333333201</c:v>
                </c:pt>
                <c:pt idx="2">
                  <c:v>34.375000000000007</c:v>
                </c:pt>
                <c:pt idx="3">
                  <c:v>40.327380952380963</c:v>
                </c:pt>
                <c:pt idx="4">
                  <c:v>44.419642857142613</c:v>
                </c:pt>
                <c:pt idx="5">
                  <c:v>48.214285714285722</c:v>
                </c:pt>
                <c:pt idx="6">
                  <c:v>49.479166666666387</c:v>
                </c:pt>
                <c:pt idx="7">
                  <c:v>50.446428571428399</c:v>
                </c:pt>
                <c:pt idx="8">
                  <c:v>51.339285714285722</c:v>
                </c:pt>
                <c:pt idx="9">
                  <c:v>52.529761904761912</c:v>
                </c:pt>
                <c:pt idx="10">
                  <c:v>56.547619047619037</c:v>
                </c:pt>
                <c:pt idx="11">
                  <c:v>52.752976190476211</c:v>
                </c:pt>
                <c:pt idx="12">
                  <c:v>52.976190476190467</c:v>
                </c:pt>
                <c:pt idx="13">
                  <c:v>52.976190476190467</c:v>
                </c:pt>
                <c:pt idx="14">
                  <c:v>52.976190476190467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5A-4369-BBBD-335C6F2B7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58128704"/>
        <c:axId val="-1510076192"/>
      </c:scatterChart>
      <c:valAx>
        <c:axId val="-1758128704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  <a:endParaRPr lang="ja-JP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ja-JP"/>
          </a:p>
        </c:txPr>
        <c:crossAx val="-1510076192"/>
        <c:crosses val="autoZero"/>
        <c:crossBetween val="midCat"/>
      </c:valAx>
      <c:valAx>
        <c:axId val="-1510076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TON</a:t>
                </a:r>
                <a:endParaRPr lang="ja-JP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ja-JP"/>
          </a:p>
        </c:txPr>
        <c:crossAx val="-1758128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2801060350801"/>
          <c:y val="0.121713502175615"/>
          <c:w val="6.4930250076136301E-2"/>
          <c:h val="0.22083448539134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1</c:v>
          </c:tx>
          <c:spPr>
            <a:ln w="28575">
              <a:noFill/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xVal>
            <c:numRef>
              <c:f>IrNtethered!$A$35:$A$70</c:f>
              <c:numCache>
                <c:formatCode>General</c:formatCode>
                <c:ptCount val="36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0.750000000000002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8</c:v>
                </c:pt>
                <c:pt idx="25">
                  <c:v>9</c:v>
                </c:pt>
                <c:pt idx="26">
                  <c:v>10</c:v>
                </c:pt>
                <c:pt idx="27">
                  <c:v>12.5</c:v>
                </c:pt>
                <c:pt idx="28">
                  <c:v>15</c:v>
                </c:pt>
                <c:pt idx="29">
                  <c:v>20</c:v>
                </c:pt>
                <c:pt idx="30">
                  <c:v>33</c:v>
                </c:pt>
                <c:pt idx="31">
                  <c:v>40</c:v>
                </c:pt>
                <c:pt idx="32">
                  <c:v>50</c:v>
                </c:pt>
                <c:pt idx="33">
                  <c:v>60</c:v>
                </c:pt>
                <c:pt idx="34">
                  <c:v>90</c:v>
                </c:pt>
                <c:pt idx="35">
                  <c:v>120</c:v>
                </c:pt>
              </c:numCache>
            </c:numRef>
          </c:xVal>
          <c:yVal>
            <c:numRef>
              <c:f>IrNtethered!$C$35:$C$70</c:f>
              <c:numCache>
                <c:formatCode>General</c:formatCode>
                <c:ptCount val="36"/>
                <c:pt idx="0">
                  <c:v>0</c:v>
                </c:pt>
                <c:pt idx="1">
                  <c:v>16.36904761904762</c:v>
                </c:pt>
                <c:pt idx="2">
                  <c:v>32.589285714285708</c:v>
                </c:pt>
                <c:pt idx="3">
                  <c:v>48.735119047619172</c:v>
                </c:pt>
                <c:pt idx="4">
                  <c:v>69.419642857142861</c:v>
                </c:pt>
                <c:pt idx="5">
                  <c:v>90.848214285714604</c:v>
                </c:pt>
                <c:pt idx="6">
                  <c:v>112.7232142857146</c:v>
                </c:pt>
                <c:pt idx="7">
                  <c:v>136.16071428571431</c:v>
                </c:pt>
                <c:pt idx="8">
                  <c:v>164.0625</c:v>
                </c:pt>
                <c:pt idx="9">
                  <c:v>187.1279761904762</c:v>
                </c:pt>
                <c:pt idx="10">
                  <c:v>210.19345238095241</c:v>
                </c:pt>
                <c:pt idx="11">
                  <c:v>235.86309523809521</c:v>
                </c:pt>
                <c:pt idx="12">
                  <c:v>261.75595238095241</c:v>
                </c:pt>
                <c:pt idx="13">
                  <c:v>283.85416666666708</c:v>
                </c:pt>
                <c:pt idx="14">
                  <c:v>309.52380952380952</c:v>
                </c:pt>
                <c:pt idx="15">
                  <c:v>357.14285714285802</c:v>
                </c:pt>
                <c:pt idx="16">
                  <c:v>379.09226190476232</c:v>
                </c:pt>
                <c:pt idx="17">
                  <c:v>398.80952380952402</c:v>
                </c:pt>
                <c:pt idx="18">
                  <c:v>418.89880952380958</c:v>
                </c:pt>
                <c:pt idx="19">
                  <c:v>439.73214285714192</c:v>
                </c:pt>
                <c:pt idx="20">
                  <c:v>478.42261904761727</c:v>
                </c:pt>
                <c:pt idx="21">
                  <c:v>517.11309523809825</c:v>
                </c:pt>
                <c:pt idx="22">
                  <c:v>555.80357142857304</c:v>
                </c:pt>
                <c:pt idx="23">
                  <c:v>588.54166666666754</c:v>
                </c:pt>
                <c:pt idx="24">
                  <c:v>655.50595238095241</c:v>
                </c:pt>
                <c:pt idx="25">
                  <c:v>717.85714285714289</c:v>
                </c:pt>
                <c:pt idx="26">
                  <c:v>768.60119047619332</c:v>
                </c:pt>
                <c:pt idx="27">
                  <c:v>873.51190476190436</c:v>
                </c:pt>
                <c:pt idx="28">
                  <c:v>989.58333333333599</c:v>
                </c:pt>
                <c:pt idx="29">
                  <c:v>1093.0059523809559</c:v>
                </c:pt>
                <c:pt idx="30">
                  <c:v>1337.574404761905</c:v>
                </c:pt>
                <c:pt idx="31">
                  <c:v>1409.7470238095241</c:v>
                </c:pt>
                <c:pt idx="32">
                  <c:v>1467.857142857139</c:v>
                </c:pt>
                <c:pt idx="33">
                  <c:v>1502.8273809523801</c:v>
                </c:pt>
                <c:pt idx="34">
                  <c:v>1544.5684523809521</c:v>
                </c:pt>
                <c:pt idx="35">
                  <c:v>1562.946428571428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C9-DB48-83C3-FC9438248530}"/>
            </c:ext>
          </c:extLst>
        </c:ser>
        <c:ser>
          <c:idx val="2"/>
          <c:order val="1"/>
          <c:tx>
            <c:v>2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'oxy-Iramido'!$B$6:$B$69</c:f>
              <c:numCache>
                <c:formatCode>General</c:formatCode>
                <c:ptCount val="6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12.5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34</c:v>
                </c:pt>
                <c:pt idx="41">
                  <c:v>35</c:v>
                </c:pt>
                <c:pt idx="42">
                  <c:v>40</c:v>
                </c:pt>
                <c:pt idx="43">
                  <c:v>45</c:v>
                </c:pt>
                <c:pt idx="44">
                  <c:v>50</c:v>
                </c:pt>
                <c:pt idx="45">
                  <c:v>55</c:v>
                </c:pt>
                <c:pt idx="46">
                  <c:v>60</c:v>
                </c:pt>
                <c:pt idx="47">
                  <c:v>65</c:v>
                </c:pt>
                <c:pt idx="48">
                  <c:v>70</c:v>
                </c:pt>
                <c:pt idx="49">
                  <c:v>75</c:v>
                </c:pt>
                <c:pt idx="50">
                  <c:v>80</c:v>
                </c:pt>
                <c:pt idx="51">
                  <c:v>90</c:v>
                </c:pt>
                <c:pt idx="52">
                  <c:v>100</c:v>
                </c:pt>
                <c:pt idx="53">
                  <c:v>111</c:v>
                </c:pt>
                <c:pt idx="54">
                  <c:v>140</c:v>
                </c:pt>
                <c:pt idx="55">
                  <c:v>150</c:v>
                </c:pt>
                <c:pt idx="56">
                  <c:v>180</c:v>
                </c:pt>
                <c:pt idx="57">
                  <c:v>190</c:v>
                </c:pt>
                <c:pt idx="58">
                  <c:v>197</c:v>
                </c:pt>
                <c:pt idx="59">
                  <c:v>198</c:v>
                </c:pt>
                <c:pt idx="60">
                  <c:v>199</c:v>
                </c:pt>
                <c:pt idx="61">
                  <c:v>200</c:v>
                </c:pt>
                <c:pt idx="62">
                  <c:v>201</c:v>
                </c:pt>
                <c:pt idx="63">
                  <c:v>203</c:v>
                </c:pt>
              </c:numCache>
            </c:numRef>
          </c:xVal>
          <c:yVal>
            <c:numRef>
              <c:f>'oxy-Iramido'!$D$6:$D$69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13.392857142857141</c:v>
                </c:pt>
                <c:pt idx="3">
                  <c:v>31.99404761904762</c:v>
                </c:pt>
                <c:pt idx="4">
                  <c:v>49.85119047619029</c:v>
                </c:pt>
                <c:pt idx="5">
                  <c:v>70.3125</c:v>
                </c:pt>
                <c:pt idx="6">
                  <c:v>86.30952380952381</c:v>
                </c:pt>
                <c:pt idx="7">
                  <c:v>99.330357142856698</c:v>
                </c:pt>
                <c:pt idx="8">
                  <c:v>111.6071428571429</c:v>
                </c:pt>
                <c:pt idx="9">
                  <c:v>122.3958333333331</c:v>
                </c:pt>
                <c:pt idx="10">
                  <c:v>133.1845238095238</c:v>
                </c:pt>
                <c:pt idx="11">
                  <c:v>144.34523809523819</c:v>
                </c:pt>
                <c:pt idx="12">
                  <c:v>153.64583333333329</c:v>
                </c:pt>
                <c:pt idx="13">
                  <c:v>163.6904761904762</c:v>
                </c:pt>
                <c:pt idx="14">
                  <c:v>172.61904761904719</c:v>
                </c:pt>
                <c:pt idx="15">
                  <c:v>180.0595238095238</c:v>
                </c:pt>
                <c:pt idx="16">
                  <c:v>186.75595238095241</c:v>
                </c:pt>
                <c:pt idx="17">
                  <c:v>193.0803571428572</c:v>
                </c:pt>
                <c:pt idx="18">
                  <c:v>194.9404761904762</c:v>
                </c:pt>
                <c:pt idx="19">
                  <c:v>204.98511904762009</c:v>
                </c:pt>
                <c:pt idx="20">
                  <c:v>211.3095238095238</c:v>
                </c:pt>
                <c:pt idx="21">
                  <c:v>217.2619047619043</c:v>
                </c:pt>
                <c:pt idx="22">
                  <c:v>245.53571428571431</c:v>
                </c:pt>
                <c:pt idx="23">
                  <c:v>252.232142857143</c:v>
                </c:pt>
                <c:pt idx="24">
                  <c:v>264.50892857142861</c:v>
                </c:pt>
                <c:pt idx="25">
                  <c:v>276.04166666666708</c:v>
                </c:pt>
                <c:pt idx="26">
                  <c:v>287.94642857142861</c:v>
                </c:pt>
                <c:pt idx="27">
                  <c:v>301.33928571428572</c:v>
                </c:pt>
                <c:pt idx="28">
                  <c:v>312.12797619047632</c:v>
                </c:pt>
                <c:pt idx="29">
                  <c:v>324.77678571428442</c:v>
                </c:pt>
                <c:pt idx="30">
                  <c:v>335.19345238095252</c:v>
                </c:pt>
                <c:pt idx="31">
                  <c:v>345.98214285714192</c:v>
                </c:pt>
                <c:pt idx="32">
                  <c:v>357.88690476190362</c:v>
                </c:pt>
                <c:pt idx="33">
                  <c:v>369.04761904761858</c:v>
                </c:pt>
                <c:pt idx="34">
                  <c:v>380.58035714285688</c:v>
                </c:pt>
                <c:pt idx="35">
                  <c:v>391.74107142857042</c:v>
                </c:pt>
                <c:pt idx="36">
                  <c:v>403.27380952380958</c:v>
                </c:pt>
                <c:pt idx="37">
                  <c:v>413.69047619047632</c:v>
                </c:pt>
                <c:pt idx="38">
                  <c:v>425.59523809523807</c:v>
                </c:pt>
                <c:pt idx="39">
                  <c:v>439.73214285714192</c:v>
                </c:pt>
                <c:pt idx="40">
                  <c:v>498.51190476190362</c:v>
                </c:pt>
                <c:pt idx="41">
                  <c:v>508.92857142856951</c:v>
                </c:pt>
                <c:pt idx="42">
                  <c:v>569.94047619047626</c:v>
                </c:pt>
                <c:pt idx="43">
                  <c:v>631.69642857142856</c:v>
                </c:pt>
                <c:pt idx="44">
                  <c:v>688.24404761904805</c:v>
                </c:pt>
                <c:pt idx="45">
                  <c:v>744.04761904761835</c:v>
                </c:pt>
                <c:pt idx="46">
                  <c:v>797.61904761904805</c:v>
                </c:pt>
                <c:pt idx="47">
                  <c:v>857.88690476190436</c:v>
                </c:pt>
                <c:pt idx="48">
                  <c:v>920.38690476190436</c:v>
                </c:pt>
                <c:pt idx="49">
                  <c:v>981.39880952380963</c:v>
                </c:pt>
                <c:pt idx="50">
                  <c:v>1041.666666666667</c:v>
                </c:pt>
                <c:pt idx="51">
                  <c:v>1165.9226190476211</c:v>
                </c:pt>
                <c:pt idx="52">
                  <c:v>1291.666666666667</c:v>
                </c:pt>
                <c:pt idx="53">
                  <c:v>1433.0357142857149</c:v>
                </c:pt>
                <c:pt idx="54">
                  <c:v>1832.589285714286</c:v>
                </c:pt>
                <c:pt idx="55">
                  <c:v>1977.678571428575</c:v>
                </c:pt>
                <c:pt idx="56">
                  <c:v>2429.3154761904871</c:v>
                </c:pt>
                <c:pt idx="57">
                  <c:v>2572.9166666666652</c:v>
                </c:pt>
                <c:pt idx="58">
                  <c:v>2661.4583333333462</c:v>
                </c:pt>
                <c:pt idx="59">
                  <c:v>2676.7113095238101</c:v>
                </c:pt>
                <c:pt idx="60">
                  <c:v>2688.988095238095</c:v>
                </c:pt>
                <c:pt idx="61">
                  <c:v>2700.8928571428569</c:v>
                </c:pt>
                <c:pt idx="62">
                  <c:v>2712.4255952380968</c:v>
                </c:pt>
                <c:pt idx="63">
                  <c:v>2735.1190476190482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C9-DB48-83C3-FC9438248530}"/>
            </c:ext>
          </c:extLst>
        </c:ser>
        <c:ser>
          <c:idx val="0"/>
          <c:order val="2"/>
          <c:tx>
            <c:v>3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IrNtethered!$A$6:$A$28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  <c:pt idx="18">
                  <c:v>45</c:v>
                </c:pt>
                <c:pt idx="19">
                  <c:v>50</c:v>
                </c:pt>
                <c:pt idx="20">
                  <c:v>55</c:v>
                </c:pt>
                <c:pt idx="21">
                  <c:v>60</c:v>
                </c:pt>
                <c:pt idx="22">
                  <c:v>65</c:v>
                </c:pt>
              </c:numCache>
            </c:numRef>
          </c:xVal>
          <c:yVal>
            <c:numRef>
              <c:f>IrNtethered!$C$6:$C$28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5.7291666666665266</c:v>
                </c:pt>
                <c:pt idx="3">
                  <c:v>29.31547619047593</c:v>
                </c:pt>
                <c:pt idx="4">
                  <c:v>55.208333333333563</c:v>
                </c:pt>
                <c:pt idx="5">
                  <c:v>85.565476190475934</c:v>
                </c:pt>
                <c:pt idx="6">
                  <c:v>119.56845238095261</c:v>
                </c:pt>
                <c:pt idx="7">
                  <c:v>156.62202380952399</c:v>
                </c:pt>
                <c:pt idx="8">
                  <c:v>186.75595238095261</c:v>
                </c:pt>
                <c:pt idx="9">
                  <c:v>221.05654761904799</c:v>
                </c:pt>
                <c:pt idx="10">
                  <c:v>256.8452380952383</c:v>
                </c:pt>
                <c:pt idx="11">
                  <c:v>374.03273809523722</c:v>
                </c:pt>
                <c:pt idx="12">
                  <c:v>441.36904761904952</c:v>
                </c:pt>
                <c:pt idx="13">
                  <c:v>710.86309523809553</c:v>
                </c:pt>
                <c:pt idx="14">
                  <c:v>1017.3363095238089</c:v>
                </c:pt>
                <c:pt idx="15">
                  <c:v>1353.943452380953</c:v>
                </c:pt>
                <c:pt idx="16">
                  <c:v>1709.449404761905</c:v>
                </c:pt>
                <c:pt idx="17">
                  <c:v>2072.1726190476188</c:v>
                </c:pt>
                <c:pt idx="18">
                  <c:v>2404.9107142857229</c:v>
                </c:pt>
                <c:pt idx="19">
                  <c:v>2586.0119047619041</c:v>
                </c:pt>
                <c:pt idx="20">
                  <c:v>2654.3154761904871</c:v>
                </c:pt>
                <c:pt idx="21">
                  <c:v>2670.6845238095252</c:v>
                </c:pt>
                <c:pt idx="22">
                  <c:v>2672.3958333333471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C9-DB48-83C3-FC9438248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3067312"/>
        <c:axId val="-1510073712"/>
      </c:scatterChart>
      <c:valAx>
        <c:axId val="-126306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ja-JP" sz="2000"/>
                  <a:t>Time</a:t>
                </a:r>
                <a:r>
                  <a:rPr lang="en-US" altLang="ja-JP" sz="2000" baseline="0"/>
                  <a:t> (min)</a:t>
                </a:r>
                <a:endParaRPr lang="ja-JP" altLang="en-US" sz="2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1510073712"/>
        <c:crosses val="autoZero"/>
        <c:crossBetween val="midCat"/>
      </c:valAx>
      <c:valAx>
        <c:axId val="-15100737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altLang="ja-JP" sz="2000"/>
                  <a:t>TON</a:t>
                </a:r>
                <a:endParaRPr lang="ja-JP" altLang="en-US" sz="2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1263067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108224945539598"/>
          <c:y val="0.44195773793444798"/>
          <c:w val="6.1242448178133103E-2"/>
          <c:h val="0.192359976097639"/>
        </c:manualLayout>
      </c:layout>
      <c:overlay val="0"/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Tf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bidentate!$A$6:$A$42</c:f>
              <c:numCache>
                <c:formatCode>General</c:formatCode>
                <c:ptCount val="37"/>
                <c:pt idx="0">
                  <c:v>0</c:v>
                </c:pt>
                <c:pt idx="1">
                  <c:v>0.5</c:v>
                </c:pt>
                <c:pt idx="2">
                  <c:v>0.750000000000002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3</c:v>
                </c:pt>
                <c:pt idx="10">
                  <c:v>3.25</c:v>
                </c:pt>
                <c:pt idx="11">
                  <c:v>3.5</c:v>
                </c:pt>
                <c:pt idx="12">
                  <c:v>3.75</c:v>
                </c:pt>
                <c:pt idx="13">
                  <c:v>4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  <c:pt idx="17">
                  <c:v>5.5</c:v>
                </c:pt>
                <c:pt idx="18">
                  <c:v>5.75</c:v>
                </c:pt>
                <c:pt idx="19">
                  <c:v>6</c:v>
                </c:pt>
                <c:pt idx="20">
                  <c:v>6.5</c:v>
                </c:pt>
                <c:pt idx="21">
                  <c:v>7</c:v>
                </c:pt>
                <c:pt idx="22">
                  <c:v>7.5</c:v>
                </c:pt>
                <c:pt idx="23">
                  <c:v>8</c:v>
                </c:pt>
                <c:pt idx="24">
                  <c:v>8.25</c:v>
                </c:pt>
                <c:pt idx="25">
                  <c:v>8.5</c:v>
                </c:pt>
                <c:pt idx="26">
                  <c:v>9</c:v>
                </c:pt>
                <c:pt idx="27">
                  <c:v>9.5</c:v>
                </c:pt>
                <c:pt idx="28">
                  <c:v>9.75</c:v>
                </c:pt>
                <c:pt idx="29">
                  <c:v>10</c:v>
                </c:pt>
                <c:pt idx="30">
                  <c:v>12</c:v>
                </c:pt>
                <c:pt idx="31">
                  <c:v>15</c:v>
                </c:pt>
                <c:pt idx="32">
                  <c:v>20</c:v>
                </c:pt>
                <c:pt idx="33">
                  <c:v>25</c:v>
                </c:pt>
                <c:pt idx="34">
                  <c:v>30</c:v>
                </c:pt>
                <c:pt idx="35">
                  <c:v>47.5</c:v>
                </c:pt>
                <c:pt idx="36">
                  <c:v>60</c:v>
                </c:pt>
              </c:numCache>
            </c:numRef>
          </c:xVal>
          <c:yVal>
            <c:numRef>
              <c:f>bidentate!$C$6:$C$42</c:f>
              <c:numCache>
                <c:formatCode>General</c:formatCode>
                <c:ptCount val="37"/>
                <c:pt idx="0">
                  <c:v>0</c:v>
                </c:pt>
                <c:pt idx="1">
                  <c:v>8.4821428571429092</c:v>
                </c:pt>
                <c:pt idx="2">
                  <c:v>20.163690476190482</c:v>
                </c:pt>
                <c:pt idx="3">
                  <c:v>35.714285714285722</c:v>
                </c:pt>
                <c:pt idx="4">
                  <c:v>54.613095238095262</c:v>
                </c:pt>
                <c:pt idx="5">
                  <c:v>75.074404761904773</c:v>
                </c:pt>
                <c:pt idx="6">
                  <c:v>124.5535714285713</c:v>
                </c:pt>
                <c:pt idx="7">
                  <c:v>151.11607142857079</c:v>
                </c:pt>
                <c:pt idx="8">
                  <c:v>177.00892857142861</c:v>
                </c:pt>
                <c:pt idx="9">
                  <c:v>227.60416666666649</c:v>
                </c:pt>
                <c:pt idx="10">
                  <c:v>254.3898809523815</c:v>
                </c:pt>
                <c:pt idx="11">
                  <c:v>280.05952380952402</c:v>
                </c:pt>
                <c:pt idx="12">
                  <c:v>304.98511904761591</c:v>
                </c:pt>
                <c:pt idx="13">
                  <c:v>328.64583333333599</c:v>
                </c:pt>
                <c:pt idx="14">
                  <c:v>375.29761904761682</c:v>
                </c:pt>
                <c:pt idx="15">
                  <c:v>399.10714285714289</c:v>
                </c:pt>
                <c:pt idx="16">
                  <c:v>421.80059523809518</c:v>
                </c:pt>
                <c:pt idx="17">
                  <c:v>478.12500000000011</c:v>
                </c:pt>
                <c:pt idx="18">
                  <c:v>493.2291666666668</c:v>
                </c:pt>
                <c:pt idx="19">
                  <c:v>514.21130952380952</c:v>
                </c:pt>
                <c:pt idx="20">
                  <c:v>560.93749999999739</c:v>
                </c:pt>
                <c:pt idx="21">
                  <c:v>601.04166666666674</c:v>
                </c:pt>
                <c:pt idx="22">
                  <c:v>641.51785714285722</c:v>
                </c:pt>
                <c:pt idx="23">
                  <c:v>679.61309523809905</c:v>
                </c:pt>
                <c:pt idx="24">
                  <c:v>697.09821428571286</c:v>
                </c:pt>
                <c:pt idx="25">
                  <c:v>712.3511904761906</c:v>
                </c:pt>
                <c:pt idx="26">
                  <c:v>743.22916666666958</c:v>
                </c:pt>
                <c:pt idx="27">
                  <c:v>772.91666666666674</c:v>
                </c:pt>
                <c:pt idx="28">
                  <c:v>786.01190476190436</c:v>
                </c:pt>
                <c:pt idx="29">
                  <c:v>799.40476190476204</c:v>
                </c:pt>
                <c:pt idx="30">
                  <c:v>899.40476190476204</c:v>
                </c:pt>
                <c:pt idx="31">
                  <c:v>1038.2440476190429</c:v>
                </c:pt>
                <c:pt idx="32">
                  <c:v>1220.8333333333251</c:v>
                </c:pt>
                <c:pt idx="33">
                  <c:v>1375.520833333333</c:v>
                </c:pt>
                <c:pt idx="34">
                  <c:v>1496.5773809523801</c:v>
                </c:pt>
                <c:pt idx="35">
                  <c:v>1746.5773809523801</c:v>
                </c:pt>
                <c:pt idx="36">
                  <c:v>1822.916666666674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5A-4369-BBBD-335C6F2B798A}"/>
            </c:ext>
          </c:extLst>
        </c:ser>
        <c:ser>
          <c:idx val="0"/>
          <c:order val="1"/>
          <c:tx>
            <c:v>Fs</c:v>
          </c:tx>
          <c:spPr>
            <a:ln>
              <a:noFill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bidentate!$A$51:$A$77</c:f>
              <c:numCache>
                <c:formatCode>General</c:formatCode>
                <c:ptCount val="2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1.7500000000000011</c:v>
                </c:pt>
                <c:pt idx="6">
                  <c:v>2</c:v>
                </c:pt>
                <c:pt idx="7">
                  <c:v>2.5</c:v>
                </c:pt>
                <c:pt idx="8">
                  <c:v>2.75</c:v>
                </c:pt>
                <c:pt idx="9">
                  <c:v>3.25</c:v>
                </c:pt>
                <c:pt idx="10">
                  <c:v>3.5</c:v>
                </c:pt>
                <c:pt idx="11">
                  <c:v>4</c:v>
                </c:pt>
                <c:pt idx="12">
                  <c:v>4.5</c:v>
                </c:pt>
                <c:pt idx="13">
                  <c:v>4.75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15</c:v>
                </c:pt>
                <c:pt idx="22">
                  <c:v>20</c:v>
                </c:pt>
                <c:pt idx="23">
                  <c:v>30</c:v>
                </c:pt>
                <c:pt idx="24">
                  <c:v>60</c:v>
                </c:pt>
                <c:pt idx="25">
                  <c:v>90</c:v>
                </c:pt>
                <c:pt idx="26">
                  <c:v>180</c:v>
                </c:pt>
              </c:numCache>
            </c:numRef>
          </c:xVal>
          <c:yVal>
            <c:numRef>
              <c:f>bidentate!$C$51:$C$77</c:f>
              <c:numCache>
                <c:formatCode>General</c:formatCode>
                <c:ptCount val="27"/>
                <c:pt idx="0">
                  <c:v>0</c:v>
                </c:pt>
                <c:pt idx="1">
                  <c:v>7.6636904761904736</c:v>
                </c:pt>
                <c:pt idx="2">
                  <c:v>33.333333333333343</c:v>
                </c:pt>
                <c:pt idx="3">
                  <c:v>49.330357142857153</c:v>
                </c:pt>
                <c:pt idx="4">
                  <c:v>67.55952380952381</c:v>
                </c:pt>
                <c:pt idx="5">
                  <c:v>90.252976190475692</c:v>
                </c:pt>
                <c:pt idx="6">
                  <c:v>109.8214285714283</c:v>
                </c:pt>
                <c:pt idx="7">
                  <c:v>149.7767857142849</c:v>
                </c:pt>
                <c:pt idx="8">
                  <c:v>170.61011904762</c:v>
                </c:pt>
                <c:pt idx="9">
                  <c:v>205.5803571428572</c:v>
                </c:pt>
                <c:pt idx="10">
                  <c:v>221.5773809523815</c:v>
                </c:pt>
                <c:pt idx="11">
                  <c:v>250.59523809523819</c:v>
                </c:pt>
                <c:pt idx="12">
                  <c:v>277.23214285714158</c:v>
                </c:pt>
                <c:pt idx="13">
                  <c:v>289.6577380952383</c:v>
                </c:pt>
                <c:pt idx="14">
                  <c:v>300.81845238095252</c:v>
                </c:pt>
                <c:pt idx="15">
                  <c:v>343.22916666666669</c:v>
                </c:pt>
                <c:pt idx="16">
                  <c:v>384.52380952380952</c:v>
                </c:pt>
                <c:pt idx="17">
                  <c:v>410.93749999999858</c:v>
                </c:pt>
                <c:pt idx="18">
                  <c:v>430.50595238095252</c:v>
                </c:pt>
                <c:pt idx="19">
                  <c:v>437.79761904761682</c:v>
                </c:pt>
                <c:pt idx="20">
                  <c:v>445.53571428571388</c:v>
                </c:pt>
                <c:pt idx="21">
                  <c:v>487.20238095237983</c:v>
                </c:pt>
                <c:pt idx="22">
                  <c:v>505.95238095237971</c:v>
                </c:pt>
                <c:pt idx="23">
                  <c:v>520.90773809523785</c:v>
                </c:pt>
                <c:pt idx="24">
                  <c:v>524.107142857143</c:v>
                </c:pt>
                <c:pt idx="25">
                  <c:v>524.18154761904805</c:v>
                </c:pt>
                <c:pt idx="26">
                  <c:v>507.73809523809319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5A-4369-BBBD-335C6F2B798A}"/>
            </c:ext>
          </c:extLst>
        </c:ser>
        <c:ser>
          <c:idx val="2"/>
          <c:order val="2"/>
          <c:tx>
            <c:v>Ts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bidentate!$A$132:$A$146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5</c:v>
                </c:pt>
                <c:pt idx="9">
                  <c:v>10</c:v>
                </c:pt>
                <c:pt idx="10">
                  <c:v>35</c:v>
                </c:pt>
                <c:pt idx="11">
                  <c:v>45</c:v>
                </c:pt>
                <c:pt idx="12">
                  <c:v>60</c:v>
                </c:pt>
                <c:pt idx="13">
                  <c:v>90</c:v>
                </c:pt>
                <c:pt idx="14">
                  <c:v>155</c:v>
                </c:pt>
              </c:numCache>
            </c:numRef>
          </c:xVal>
          <c:yVal>
            <c:numRef>
              <c:f>bidentate!$C$132:$C$146</c:f>
              <c:numCache>
                <c:formatCode>General</c:formatCode>
                <c:ptCount val="15"/>
                <c:pt idx="0">
                  <c:v>0</c:v>
                </c:pt>
                <c:pt idx="1">
                  <c:v>20.833333333333201</c:v>
                </c:pt>
                <c:pt idx="2">
                  <c:v>34.375000000000007</c:v>
                </c:pt>
                <c:pt idx="3">
                  <c:v>40.327380952380963</c:v>
                </c:pt>
                <c:pt idx="4">
                  <c:v>44.419642857142613</c:v>
                </c:pt>
                <c:pt idx="5">
                  <c:v>48.214285714285722</c:v>
                </c:pt>
                <c:pt idx="6">
                  <c:v>49.479166666666387</c:v>
                </c:pt>
                <c:pt idx="7">
                  <c:v>50.446428571428399</c:v>
                </c:pt>
                <c:pt idx="8">
                  <c:v>51.339285714285722</c:v>
                </c:pt>
                <c:pt idx="9">
                  <c:v>52.529761904761912</c:v>
                </c:pt>
                <c:pt idx="10">
                  <c:v>56.547619047619037</c:v>
                </c:pt>
                <c:pt idx="11">
                  <c:v>52.752976190476211</c:v>
                </c:pt>
                <c:pt idx="12">
                  <c:v>52.976190476190467</c:v>
                </c:pt>
                <c:pt idx="13">
                  <c:v>52.976190476190467</c:v>
                </c:pt>
                <c:pt idx="14">
                  <c:v>52.976190476190467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5A-4369-BBBD-335C6F2B7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58128704"/>
        <c:axId val="-1510076192"/>
      </c:scatterChart>
      <c:valAx>
        <c:axId val="-1758128704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  <a:endParaRPr lang="ja-JP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ja-JP"/>
          </a:p>
        </c:txPr>
        <c:crossAx val="-1510076192"/>
        <c:crosses val="autoZero"/>
        <c:crossBetween val="midCat"/>
      </c:valAx>
      <c:valAx>
        <c:axId val="-1510076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TON</a:t>
                </a:r>
                <a:endParaRPr lang="ja-JP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ja-JP"/>
          </a:p>
        </c:txPr>
        <c:crossAx val="-1758128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2801060350801"/>
          <c:y val="0.121713502175615"/>
          <c:w val="6.4930250076136301E-2"/>
          <c:h val="0.22083448539134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1</c:v>
          </c:tx>
          <c:spPr>
            <a:ln w="28575">
              <a:noFill/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xVal>
            <c:numRef>
              <c:f>IrNtethered!$A$35:$A$70</c:f>
              <c:numCache>
                <c:formatCode>General</c:formatCode>
                <c:ptCount val="36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0.750000000000002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8</c:v>
                </c:pt>
                <c:pt idx="25">
                  <c:v>9</c:v>
                </c:pt>
                <c:pt idx="26">
                  <c:v>10</c:v>
                </c:pt>
                <c:pt idx="27">
                  <c:v>12.5</c:v>
                </c:pt>
                <c:pt idx="28">
                  <c:v>15</c:v>
                </c:pt>
                <c:pt idx="29">
                  <c:v>20</c:v>
                </c:pt>
                <c:pt idx="30">
                  <c:v>33</c:v>
                </c:pt>
                <c:pt idx="31">
                  <c:v>40</c:v>
                </c:pt>
                <c:pt idx="32">
                  <c:v>50</c:v>
                </c:pt>
                <c:pt idx="33">
                  <c:v>60</c:v>
                </c:pt>
                <c:pt idx="34">
                  <c:v>90</c:v>
                </c:pt>
                <c:pt idx="35">
                  <c:v>120</c:v>
                </c:pt>
              </c:numCache>
            </c:numRef>
          </c:xVal>
          <c:yVal>
            <c:numRef>
              <c:f>IrNtethered!$C$35:$C$70</c:f>
              <c:numCache>
                <c:formatCode>General</c:formatCode>
                <c:ptCount val="36"/>
                <c:pt idx="0">
                  <c:v>0</c:v>
                </c:pt>
                <c:pt idx="1">
                  <c:v>16.36904761904762</c:v>
                </c:pt>
                <c:pt idx="2">
                  <c:v>32.589285714285708</c:v>
                </c:pt>
                <c:pt idx="3">
                  <c:v>48.735119047619172</c:v>
                </c:pt>
                <c:pt idx="4">
                  <c:v>69.419642857142861</c:v>
                </c:pt>
                <c:pt idx="5">
                  <c:v>90.848214285714604</c:v>
                </c:pt>
                <c:pt idx="6">
                  <c:v>112.7232142857146</c:v>
                </c:pt>
                <c:pt idx="7">
                  <c:v>136.16071428571431</c:v>
                </c:pt>
                <c:pt idx="8">
                  <c:v>164.0625</c:v>
                </c:pt>
                <c:pt idx="9">
                  <c:v>187.1279761904762</c:v>
                </c:pt>
                <c:pt idx="10">
                  <c:v>210.19345238095241</c:v>
                </c:pt>
                <c:pt idx="11">
                  <c:v>235.86309523809521</c:v>
                </c:pt>
                <c:pt idx="12">
                  <c:v>261.75595238095241</c:v>
                </c:pt>
                <c:pt idx="13">
                  <c:v>283.85416666666708</c:v>
                </c:pt>
                <c:pt idx="14">
                  <c:v>309.52380952380952</c:v>
                </c:pt>
                <c:pt idx="15">
                  <c:v>357.14285714285802</c:v>
                </c:pt>
                <c:pt idx="16">
                  <c:v>379.09226190476232</c:v>
                </c:pt>
                <c:pt idx="17">
                  <c:v>398.80952380952402</c:v>
                </c:pt>
                <c:pt idx="18">
                  <c:v>418.89880952380958</c:v>
                </c:pt>
                <c:pt idx="19">
                  <c:v>439.73214285714192</c:v>
                </c:pt>
                <c:pt idx="20">
                  <c:v>478.42261904761727</c:v>
                </c:pt>
                <c:pt idx="21">
                  <c:v>517.11309523809825</c:v>
                </c:pt>
                <c:pt idx="22">
                  <c:v>555.80357142857304</c:v>
                </c:pt>
                <c:pt idx="23">
                  <c:v>588.54166666666754</c:v>
                </c:pt>
                <c:pt idx="24">
                  <c:v>655.50595238095241</c:v>
                </c:pt>
                <c:pt idx="25">
                  <c:v>717.85714285714289</c:v>
                </c:pt>
                <c:pt idx="26">
                  <c:v>768.60119047619332</c:v>
                </c:pt>
                <c:pt idx="27">
                  <c:v>873.51190476190436</c:v>
                </c:pt>
                <c:pt idx="28">
                  <c:v>989.58333333333599</c:v>
                </c:pt>
                <c:pt idx="29">
                  <c:v>1093.0059523809559</c:v>
                </c:pt>
                <c:pt idx="30">
                  <c:v>1337.574404761905</c:v>
                </c:pt>
                <c:pt idx="31">
                  <c:v>1409.7470238095241</c:v>
                </c:pt>
                <c:pt idx="32">
                  <c:v>1467.857142857139</c:v>
                </c:pt>
                <c:pt idx="33">
                  <c:v>1502.8273809523801</c:v>
                </c:pt>
                <c:pt idx="34">
                  <c:v>1544.5684523809521</c:v>
                </c:pt>
                <c:pt idx="35">
                  <c:v>1562.946428571428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C9-DB48-83C3-FC9438248530}"/>
            </c:ext>
          </c:extLst>
        </c:ser>
        <c:ser>
          <c:idx val="2"/>
          <c:order val="1"/>
          <c:tx>
            <c:v>2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'oxy-Iramido'!$B$6:$B$69</c:f>
              <c:numCache>
                <c:formatCode>General</c:formatCode>
                <c:ptCount val="6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12.5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34</c:v>
                </c:pt>
                <c:pt idx="41">
                  <c:v>35</c:v>
                </c:pt>
                <c:pt idx="42">
                  <c:v>40</c:v>
                </c:pt>
                <c:pt idx="43">
                  <c:v>45</c:v>
                </c:pt>
                <c:pt idx="44">
                  <c:v>50</c:v>
                </c:pt>
                <c:pt idx="45">
                  <c:v>55</c:v>
                </c:pt>
                <c:pt idx="46">
                  <c:v>60</c:v>
                </c:pt>
                <c:pt idx="47">
                  <c:v>65</c:v>
                </c:pt>
                <c:pt idx="48">
                  <c:v>70</c:v>
                </c:pt>
                <c:pt idx="49">
                  <c:v>75</c:v>
                </c:pt>
                <c:pt idx="50">
                  <c:v>80</c:v>
                </c:pt>
                <c:pt idx="51">
                  <c:v>90</c:v>
                </c:pt>
                <c:pt idx="52">
                  <c:v>100</c:v>
                </c:pt>
                <c:pt idx="53">
                  <c:v>111</c:v>
                </c:pt>
                <c:pt idx="54">
                  <c:v>140</c:v>
                </c:pt>
                <c:pt idx="55">
                  <c:v>150</c:v>
                </c:pt>
                <c:pt idx="56">
                  <c:v>180</c:v>
                </c:pt>
                <c:pt idx="57">
                  <c:v>190</c:v>
                </c:pt>
                <c:pt idx="58">
                  <c:v>197</c:v>
                </c:pt>
                <c:pt idx="59">
                  <c:v>198</c:v>
                </c:pt>
                <c:pt idx="60">
                  <c:v>199</c:v>
                </c:pt>
                <c:pt idx="61">
                  <c:v>200</c:v>
                </c:pt>
                <c:pt idx="62">
                  <c:v>201</c:v>
                </c:pt>
                <c:pt idx="63">
                  <c:v>203</c:v>
                </c:pt>
              </c:numCache>
            </c:numRef>
          </c:xVal>
          <c:yVal>
            <c:numRef>
              <c:f>'oxy-Iramido'!$D$6:$D$69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13.392857142857141</c:v>
                </c:pt>
                <c:pt idx="3">
                  <c:v>31.99404761904762</c:v>
                </c:pt>
                <c:pt idx="4">
                  <c:v>49.85119047619029</c:v>
                </c:pt>
                <c:pt idx="5">
                  <c:v>70.3125</c:v>
                </c:pt>
                <c:pt idx="6">
                  <c:v>86.30952380952381</c:v>
                </c:pt>
                <c:pt idx="7">
                  <c:v>99.330357142856698</c:v>
                </c:pt>
                <c:pt idx="8">
                  <c:v>111.6071428571429</c:v>
                </c:pt>
                <c:pt idx="9">
                  <c:v>122.3958333333331</c:v>
                </c:pt>
                <c:pt idx="10">
                  <c:v>133.1845238095238</c:v>
                </c:pt>
                <c:pt idx="11">
                  <c:v>144.34523809523819</c:v>
                </c:pt>
                <c:pt idx="12">
                  <c:v>153.64583333333329</c:v>
                </c:pt>
                <c:pt idx="13">
                  <c:v>163.6904761904762</c:v>
                </c:pt>
                <c:pt idx="14">
                  <c:v>172.61904761904719</c:v>
                </c:pt>
                <c:pt idx="15">
                  <c:v>180.0595238095238</c:v>
                </c:pt>
                <c:pt idx="16">
                  <c:v>186.75595238095241</c:v>
                </c:pt>
                <c:pt idx="17">
                  <c:v>193.0803571428572</c:v>
                </c:pt>
                <c:pt idx="18">
                  <c:v>194.9404761904762</c:v>
                </c:pt>
                <c:pt idx="19">
                  <c:v>204.98511904762009</c:v>
                </c:pt>
                <c:pt idx="20">
                  <c:v>211.3095238095238</c:v>
                </c:pt>
                <c:pt idx="21">
                  <c:v>217.2619047619043</c:v>
                </c:pt>
                <c:pt idx="22">
                  <c:v>245.53571428571431</c:v>
                </c:pt>
                <c:pt idx="23">
                  <c:v>252.232142857143</c:v>
                </c:pt>
                <c:pt idx="24">
                  <c:v>264.50892857142861</c:v>
                </c:pt>
                <c:pt idx="25">
                  <c:v>276.04166666666708</c:v>
                </c:pt>
                <c:pt idx="26">
                  <c:v>287.94642857142861</c:v>
                </c:pt>
                <c:pt idx="27">
                  <c:v>301.33928571428572</c:v>
                </c:pt>
                <c:pt idx="28">
                  <c:v>312.12797619047632</c:v>
                </c:pt>
                <c:pt idx="29">
                  <c:v>324.77678571428442</c:v>
                </c:pt>
                <c:pt idx="30">
                  <c:v>335.19345238095252</c:v>
                </c:pt>
                <c:pt idx="31">
                  <c:v>345.98214285714192</c:v>
                </c:pt>
                <c:pt idx="32">
                  <c:v>357.88690476190362</c:v>
                </c:pt>
                <c:pt idx="33">
                  <c:v>369.04761904761858</c:v>
                </c:pt>
                <c:pt idx="34">
                  <c:v>380.58035714285688</c:v>
                </c:pt>
                <c:pt idx="35">
                  <c:v>391.74107142857042</c:v>
                </c:pt>
                <c:pt idx="36">
                  <c:v>403.27380952380958</c:v>
                </c:pt>
                <c:pt idx="37">
                  <c:v>413.69047619047632</c:v>
                </c:pt>
                <c:pt idx="38">
                  <c:v>425.59523809523807</c:v>
                </c:pt>
                <c:pt idx="39">
                  <c:v>439.73214285714192</c:v>
                </c:pt>
                <c:pt idx="40">
                  <c:v>498.51190476190362</c:v>
                </c:pt>
                <c:pt idx="41">
                  <c:v>508.92857142856951</c:v>
                </c:pt>
                <c:pt idx="42">
                  <c:v>569.94047619047626</c:v>
                </c:pt>
                <c:pt idx="43">
                  <c:v>631.69642857142856</c:v>
                </c:pt>
                <c:pt idx="44">
                  <c:v>688.24404761904805</c:v>
                </c:pt>
                <c:pt idx="45">
                  <c:v>744.04761904761835</c:v>
                </c:pt>
                <c:pt idx="46">
                  <c:v>797.61904761904805</c:v>
                </c:pt>
                <c:pt idx="47">
                  <c:v>857.88690476190436</c:v>
                </c:pt>
                <c:pt idx="48">
                  <c:v>920.38690476190436</c:v>
                </c:pt>
                <c:pt idx="49">
                  <c:v>981.39880952380963</c:v>
                </c:pt>
                <c:pt idx="50">
                  <c:v>1041.666666666667</c:v>
                </c:pt>
                <c:pt idx="51">
                  <c:v>1165.9226190476211</c:v>
                </c:pt>
                <c:pt idx="52">
                  <c:v>1291.666666666667</c:v>
                </c:pt>
                <c:pt idx="53">
                  <c:v>1433.0357142857149</c:v>
                </c:pt>
                <c:pt idx="54">
                  <c:v>1832.589285714286</c:v>
                </c:pt>
                <c:pt idx="55">
                  <c:v>1977.678571428575</c:v>
                </c:pt>
                <c:pt idx="56">
                  <c:v>2429.3154761904871</c:v>
                </c:pt>
                <c:pt idx="57">
                  <c:v>2572.9166666666652</c:v>
                </c:pt>
                <c:pt idx="58">
                  <c:v>2661.4583333333462</c:v>
                </c:pt>
                <c:pt idx="59">
                  <c:v>2676.7113095238101</c:v>
                </c:pt>
                <c:pt idx="60">
                  <c:v>2688.988095238095</c:v>
                </c:pt>
                <c:pt idx="61">
                  <c:v>2700.8928571428569</c:v>
                </c:pt>
                <c:pt idx="62">
                  <c:v>2712.4255952380968</c:v>
                </c:pt>
                <c:pt idx="63">
                  <c:v>2735.1190476190482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C9-DB48-83C3-FC9438248530}"/>
            </c:ext>
          </c:extLst>
        </c:ser>
        <c:ser>
          <c:idx val="0"/>
          <c:order val="2"/>
          <c:tx>
            <c:v>3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IrNtethered!$A$6:$A$28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  <c:pt idx="18">
                  <c:v>45</c:v>
                </c:pt>
                <c:pt idx="19">
                  <c:v>50</c:v>
                </c:pt>
                <c:pt idx="20">
                  <c:v>55</c:v>
                </c:pt>
                <c:pt idx="21">
                  <c:v>60</c:v>
                </c:pt>
                <c:pt idx="22">
                  <c:v>65</c:v>
                </c:pt>
              </c:numCache>
            </c:numRef>
          </c:xVal>
          <c:yVal>
            <c:numRef>
              <c:f>IrNtethered!$C$6:$C$28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5.7291666666665266</c:v>
                </c:pt>
                <c:pt idx="3">
                  <c:v>29.31547619047593</c:v>
                </c:pt>
                <c:pt idx="4">
                  <c:v>55.208333333333563</c:v>
                </c:pt>
                <c:pt idx="5">
                  <c:v>85.565476190475934</c:v>
                </c:pt>
                <c:pt idx="6">
                  <c:v>119.56845238095261</c:v>
                </c:pt>
                <c:pt idx="7">
                  <c:v>156.62202380952399</c:v>
                </c:pt>
                <c:pt idx="8">
                  <c:v>186.75595238095261</c:v>
                </c:pt>
                <c:pt idx="9">
                  <c:v>221.05654761904799</c:v>
                </c:pt>
                <c:pt idx="10">
                  <c:v>256.8452380952383</c:v>
                </c:pt>
                <c:pt idx="11">
                  <c:v>374.03273809523722</c:v>
                </c:pt>
                <c:pt idx="12">
                  <c:v>441.36904761904952</c:v>
                </c:pt>
                <c:pt idx="13">
                  <c:v>710.86309523809553</c:v>
                </c:pt>
                <c:pt idx="14">
                  <c:v>1017.3363095238089</c:v>
                </c:pt>
                <c:pt idx="15">
                  <c:v>1353.943452380953</c:v>
                </c:pt>
                <c:pt idx="16">
                  <c:v>1709.449404761905</c:v>
                </c:pt>
                <c:pt idx="17">
                  <c:v>2072.1726190476188</c:v>
                </c:pt>
                <c:pt idx="18">
                  <c:v>2404.9107142857229</c:v>
                </c:pt>
                <c:pt idx="19">
                  <c:v>2586.0119047619041</c:v>
                </c:pt>
                <c:pt idx="20">
                  <c:v>2654.3154761904871</c:v>
                </c:pt>
                <c:pt idx="21">
                  <c:v>2670.6845238095252</c:v>
                </c:pt>
                <c:pt idx="22">
                  <c:v>2672.3958333333471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C9-DB48-83C3-FC9438248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3067312"/>
        <c:axId val="-1510073712"/>
      </c:scatterChart>
      <c:valAx>
        <c:axId val="-126306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ja-JP" sz="2000"/>
                  <a:t>Time</a:t>
                </a:r>
                <a:r>
                  <a:rPr lang="en-US" altLang="ja-JP" sz="2000" baseline="0"/>
                  <a:t> (min)</a:t>
                </a:r>
                <a:endParaRPr lang="ja-JP" altLang="en-US" sz="2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1510073712"/>
        <c:crosses val="autoZero"/>
        <c:crossBetween val="midCat"/>
      </c:valAx>
      <c:valAx>
        <c:axId val="-15100737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altLang="ja-JP" sz="2000"/>
                  <a:t>TON</a:t>
                </a:r>
                <a:endParaRPr lang="ja-JP" altLang="en-US" sz="2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-1263067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108224945539598"/>
          <c:y val="0.44195773793444798"/>
          <c:w val="6.1242448178133103E-2"/>
          <c:h val="0.192359976097639"/>
        </c:manualLayout>
      </c:layout>
      <c:overlay val="0"/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367089"/>
            <a:ext cx="27432000" cy="7162800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0806114"/>
            <a:ext cx="27432000" cy="4967286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28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56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0" y="1095375"/>
            <a:ext cx="7886700" cy="1743551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1095375"/>
            <a:ext cx="23202900" cy="1743551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76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36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5129216"/>
            <a:ext cx="31546800" cy="8558211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0" y="13768391"/>
            <a:ext cx="31546800" cy="4500561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77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5476875"/>
            <a:ext cx="15544800" cy="130540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5476875"/>
            <a:ext cx="15544800" cy="130540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36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095377"/>
            <a:ext cx="31546800" cy="397668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6" y="5043489"/>
            <a:ext cx="15473361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6" y="7515225"/>
            <a:ext cx="15473361" cy="110537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0" y="5043489"/>
            <a:ext cx="15549564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0" y="7515225"/>
            <a:ext cx="15549564" cy="110537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04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92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41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2962277"/>
            <a:ext cx="18516600" cy="14620875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78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2962277"/>
            <a:ext cx="18516600" cy="14620875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2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B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787C-D5ED-4A90-AC29-A8A76046498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1FEA-2A87-4DE5-A36A-7BBFF161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59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kumimoji="1"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kumimoji="1"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kumimoji="1"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oleObject" Target="../embeddings/oleObject11.bin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chart" Target="../charts/chart2.xml"/><Relationship Id="rId2" Type="http://schemas.openxmlformats.org/officeDocument/2006/relationships/oleObject" Target="../embeddings/oleObject1.bin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emf"/><Relationship Id="rId5" Type="http://schemas.openxmlformats.org/officeDocument/2006/relationships/image" Target="../media/image3.e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image" Target="../media/image12.tiff"/><Relationship Id="rId27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oleObject" Target="../embeddings/oleObject11.bin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chart" Target="../charts/chart4.xml"/><Relationship Id="rId2" Type="http://schemas.openxmlformats.org/officeDocument/2006/relationships/oleObject" Target="../embeddings/oleObject1.bin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emf"/><Relationship Id="rId5" Type="http://schemas.openxmlformats.org/officeDocument/2006/relationships/image" Target="../media/image3.e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image" Target="../media/image12.tiff"/><Relationship Id="rId27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EBBD06C-8F7E-4B4E-B5CE-9FDBF134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320" y="4929702"/>
            <a:ext cx="12039599" cy="8476214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33D4ABC-0C18-4EF3-BED1-2BBC3DCAB0B6}"/>
              </a:ext>
            </a:extLst>
          </p:cNvPr>
          <p:cNvGrpSpPr/>
          <p:nvPr/>
        </p:nvGrpSpPr>
        <p:grpSpPr>
          <a:xfrm>
            <a:off x="2305727" y="2755538"/>
            <a:ext cx="22725708" cy="15807177"/>
            <a:chOff x="2366687" y="1810658"/>
            <a:chExt cx="22725708" cy="15807177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B2C12C0-E7B9-4F7E-9079-E5C7BC015B35}"/>
                </a:ext>
              </a:extLst>
            </p:cNvPr>
            <p:cNvSpPr txBox="1"/>
            <p:nvPr/>
          </p:nvSpPr>
          <p:spPr>
            <a:xfrm>
              <a:off x="2366687" y="4589766"/>
              <a:ext cx="18779500" cy="590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■要件</a:t>
              </a:r>
              <a:endPara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①サイズ：</a:t>
              </a:r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101.6㎝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ｘ</a:t>
              </a:r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57.15㎝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（ワイド画面のデフォルトの３倍）</a:t>
              </a:r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</a:p>
            <a:p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②枚数：１枚</a:t>
              </a:r>
              <a:endPara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２ページ以降は「例」です</a:t>
              </a:r>
              <a:endPara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※Zoom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で画面共有する際に拡大しないこと</a:t>
              </a:r>
              <a:b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endPara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9A29AA8-FBBD-4DA6-8E8A-B29BDF39F5AE}"/>
                </a:ext>
              </a:extLst>
            </p:cNvPr>
            <p:cNvSpPr txBox="1"/>
            <p:nvPr/>
          </p:nvSpPr>
          <p:spPr>
            <a:xfrm>
              <a:off x="2366687" y="1810658"/>
              <a:ext cx="2050413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600" b="1" dirty="0">
                  <a:solidFill>
                    <a:srgbClr val="7030A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ポスター作成について／</a:t>
              </a:r>
              <a:r>
                <a:rPr lang="en-US" altLang="ja-JP" sz="9600" b="1" dirty="0">
                  <a:solidFill>
                    <a:srgbClr val="7030A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About Poster</a:t>
              </a:r>
              <a:endParaRPr kumimoji="1" lang="ja-JP" altLang="en-US" sz="9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5DF9F25-0E9C-4DE1-9BCB-312C19B5F05C}"/>
                </a:ext>
              </a:extLst>
            </p:cNvPr>
            <p:cNvSpPr txBox="1"/>
            <p:nvPr/>
          </p:nvSpPr>
          <p:spPr>
            <a:xfrm>
              <a:off x="2366687" y="11708525"/>
              <a:ext cx="22725708" cy="590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■Specification</a:t>
              </a:r>
            </a:p>
            <a:p>
              <a:endPara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 Size: 101.6㎝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ｘ</a:t>
              </a:r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57.15㎝ / Aspect ratio(16:9) (default setting) x3</a:t>
              </a: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2. Page: 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１</a:t>
              </a: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”</a:t>
              </a:r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Samples” from page 2</a:t>
              </a:r>
            </a:p>
            <a:p>
              <a: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 Share as it is (presenter should not zoom in)</a:t>
              </a:r>
              <a:br>
                <a:rPr lang="en-US" altLang="ja-JP" sz="5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endPara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24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4">
            <a:extLst>
              <a:ext uri="{FF2B5EF4-FFF2-40B4-BE49-F238E27FC236}">
                <a16:creationId xmlns:a16="http://schemas.microsoft.com/office/drawing/2014/main" id="{1AF2554A-190E-4653-9E1E-1CDC4A49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768" y="364617"/>
            <a:ext cx="32552627" cy="2702431"/>
          </a:xfrm>
          <a:prstGeom prst="rect">
            <a:avLst/>
          </a:prstGeom>
          <a:solidFill>
            <a:schemeClr val="bg1"/>
          </a:solidFill>
          <a:ln w="180975" cmpd="tri">
            <a:solidFill>
              <a:srgbClr val="C897E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pPr algn="ctr"/>
            <a:r>
              <a:rPr lang="ja-JP" altLang="en-US" sz="6000" b="1">
                <a:latin typeface="メイリオ" panose="020B0604030504040204" pitchFamily="50" charset="-128"/>
                <a:ea typeface="メイリオ" panose="020B0604030504040204" pitchFamily="50" charset="-128"/>
              </a:rPr>
              <a:t>テザー型</a:t>
            </a: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イリジウム協奏機能触媒による高効率なギ酸脱水素化反応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○吉田　実祈</a:t>
            </a:r>
            <a:r>
              <a:rPr lang="en-US" altLang="zh-TW" sz="4000" baseline="30000" dirty="0">
                <a:ea typeface="Arial Unicode MS" pitchFamily="50" charset="-128"/>
                <a:cs typeface="Arial" panose="020B0604020202020204" pitchFamily="34" charset="0"/>
              </a:rPr>
              <a:t>1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TW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中村　仁美</a:t>
            </a:r>
            <a:r>
              <a:rPr lang="en-US" altLang="zh-TW" sz="4000" baseline="30000" dirty="0">
                <a:ea typeface="Arial Unicode MS" pitchFamily="50" charset="-128"/>
              </a:rPr>
              <a:t>1</a:t>
            </a:r>
            <a:r>
              <a:rPr lang="en-US" altLang="zh-TW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TW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松並　明日香</a:t>
            </a:r>
            <a:r>
              <a:rPr lang="en-US" altLang="zh-TW" sz="4000" baseline="30000" dirty="0">
                <a:ea typeface="Arial Unicode MS" pitchFamily="50" charset="-128"/>
              </a:rPr>
              <a:t>2</a:t>
            </a:r>
            <a:r>
              <a:rPr lang="en-US" altLang="zh-TW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TW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桑田　繁樹</a:t>
            </a:r>
            <a:r>
              <a:rPr lang="en-US" altLang="zh-TW" sz="4000" baseline="30000" dirty="0">
                <a:ea typeface="Arial Unicode MS" pitchFamily="50" charset="-128"/>
              </a:rPr>
              <a:t>1</a:t>
            </a:r>
            <a:r>
              <a:rPr lang="en-US" altLang="zh-TW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TW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榧木　啓人</a:t>
            </a:r>
            <a:r>
              <a:rPr lang="en-US" altLang="zh-TW" sz="4000" baseline="30000" dirty="0">
                <a:ea typeface="Arial Unicode MS" pitchFamily="50" charset="-128"/>
              </a:rPr>
              <a:t>1</a:t>
            </a:r>
          </a:p>
          <a:p>
            <a:pPr algn="ctr"/>
            <a:r>
              <a:rPr lang="en-US" altLang="ja-JP" sz="4000" baseline="30000" dirty="0">
                <a:ea typeface="Arial Unicode MS" pitchFamily="50" charset="-128"/>
              </a:rPr>
              <a:t>1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東京工業大学物質理工学院　</a:t>
            </a:r>
            <a:r>
              <a:rPr lang="en-US" altLang="ja-JP" sz="4000" baseline="30000" dirty="0">
                <a:ea typeface="Arial Unicode MS" pitchFamily="50" charset="-128"/>
              </a:rPr>
              <a:t>2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青山学院大学理工学部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15AF6013-B4C2-4639-AF1A-491C0408EFA8}"/>
              </a:ext>
            </a:extLst>
          </p:cNvPr>
          <p:cNvGrpSpPr/>
          <p:nvPr/>
        </p:nvGrpSpPr>
        <p:grpSpPr>
          <a:xfrm>
            <a:off x="27516979" y="13522300"/>
            <a:ext cx="8799282" cy="4767769"/>
            <a:chOff x="20685125" y="36453763"/>
            <a:chExt cx="8799282" cy="4538363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C2F22DC1-CF4C-429D-B4B1-051A3ABCC5C1}"/>
                </a:ext>
              </a:extLst>
            </p:cNvPr>
            <p:cNvSpPr/>
            <p:nvPr/>
          </p:nvSpPr>
          <p:spPr>
            <a:xfrm>
              <a:off x="20685125" y="36453763"/>
              <a:ext cx="8785225" cy="4538363"/>
            </a:xfrm>
            <a:prstGeom prst="rect">
              <a:avLst/>
            </a:prstGeom>
            <a:solidFill>
              <a:schemeClr val="bg1"/>
            </a:solidFill>
            <a:ln w="142875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4" name="正方形/長方形 53">
              <a:extLst>
                <a:ext uri="{FF2B5EF4-FFF2-40B4-BE49-F238E27FC236}">
                  <a16:creationId xmlns:a16="http://schemas.microsoft.com/office/drawing/2014/main" id="{4FFFF75F-6484-48AE-B356-2B6356A8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1682" y="36559763"/>
              <a:ext cx="5292725" cy="55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3200">
                  <a:ea typeface="メイリオ" panose="020B0604030504040204" pitchFamily="50" charset="-128"/>
                  <a:cs typeface="Arial" panose="020B0604020202020204" pitchFamily="34" charset="0"/>
                </a:rPr>
                <a:t>〇高効率な水素発生</a:t>
              </a:r>
              <a:endParaRPr lang="en-US" altLang="ja-JP" sz="3200" dirty="0">
                <a:solidFill>
                  <a:srgbClr val="FF0000"/>
                </a:solidFill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5" name="正方形/長方形 51">
              <a:extLst>
                <a:ext uri="{FF2B5EF4-FFF2-40B4-BE49-F238E27FC236}">
                  <a16:creationId xmlns:a16="http://schemas.microsoft.com/office/drawing/2014/main" id="{C47401AE-FCEE-41DC-B983-9B9BF2C6F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7363" y="39726462"/>
              <a:ext cx="3621761" cy="114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Long-term stability</a:t>
              </a:r>
            </a:p>
            <a:p>
              <a:r>
                <a:rPr lang="en-US" altLang="ja-JP" sz="2400" b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</a:t>
              </a:r>
              <a:r>
                <a:rPr lang="en-US" altLang="ja-JP" sz="2400" b="1" u="sng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TON above 80,000</a:t>
              </a:r>
              <a:endParaRPr lang="ja-JP" altLang="en-US" sz="2400" b="1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正方形/長方形 51">
              <a:extLst>
                <a:ext uri="{FF2B5EF4-FFF2-40B4-BE49-F238E27FC236}">
                  <a16:creationId xmlns:a16="http://schemas.microsoft.com/office/drawing/2014/main" id="{DFC9E2AE-A881-4839-A422-5525E4F96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3075" y="38394551"/>
              <a:ext cx="3979807" cy="114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High activity at </a:t>
              </a:r>
            </a:p>
            <a:p>
              <a:r>
                <a:rPr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ambient temperature</a:t>
              </a:r>
            </a:p>
            <a:p>
              <a:r>
                <a:rPr lang="en-US" altLang="ja-JP" sz="24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</a:t>
              </a:r>
              <a:r>
                <a:rPr lang="en-US" altLang="ja-JP" sz="24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TOF up to 5,000 h</a:t>
              </a:r>
              <a:r>
                <a:rPr lang="en-US" altLang="ja-JP" sz="2400" b="1" u="sng" baseline="30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-1</a:t>
              </a:r>
              <a:endParaRPr lang="ja-JP" altLang="en-US" sz="2400" b="1" u="sng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37" name="Object 116">
              <a:extLst>
                <a:ext uri="{FF2B5EF4-FFF2-40B4-BE49-F238E27FC236}">
                  <a16:creationId xmlns:a16="http://schemas.microsoft.com/office/drawing/2014/main" id="{D18441C1-28D1-48DB-B115-18C1C14578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4884022"/>
                </p:ext>
              </p:extLst>
            </p:nvPr>
          </p:nvGraphicFramePr>
          <p:xfrm>
            <a:off x="21002625" y="37250135"/>
            <a:ext cx="5514975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3683000" imgH="749300" progId="ChemDraw.Document.6.0">
                    <p:embed/>
                  </p:oleObj>
                </mc:Choice>
                <mc:Fallback>
                  <p:oleObj name="CS ChemDraw Drawing" r:id="rId2" imgW="3683000" imgH="749300" progId="ChemDraw.Document.6.0">
                    <p:embed/>
                    <p:pic>
                      <p:nvPicPr>
                        <p:cNvPr id="37" name="Object 116">
                          <a:extLst>
                            <a:ext uri="{FF2B5EF4-FFF2-40B4-BE49-F238E27FC236}">
                              <a16:creationId xmlns:a16="http://schemas.microsoft.com/office/drawing/2014/main" id="{D18441C1-28D1-48DB-B115-18C1C14578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2625" y="37250135"/>
                          <a:ext cx="5514975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01">
              <a:extLst>
                <a:ext uri="{FF2B5EF4-FFF2-40B4-BE49-F238E27FC236}">
                  <a16:creationId xmlns:a16="http://schemas.microsoft.com/office/drawing/2014/main" id="{2710787A-A25C-4A0E-9398-DF29945DFF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5711759"/>
                </p:ext>
              </p:extLst>
            </p:nvPr>
          </p:nvGraphicFramePr>
          <p:xfrm>
            <a:off x="24752300" y="37759551"/>
            <a:ext cx="4595813" cy="306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3073400" imgH="2044700" progId="ChemDraw.Document.6.0">
                    <p:embed/>
                  </p:oleObj>
                </mc:Choice>
                <mc:Fallback>
                  <p:oleObj name="CS ChemDraw Drawing" r:id="rId4" imgW="3073400" imgH="2044700" progId="ChemDraw.Document.6.0">
                    <p:embed/>
                    <p:pic>
                      <p:nvPicPr>
                        <p:cNvPr id="38" name="Object 101">
                          <a:extLst>
                            <a:ext uri="{FF2B5EF4-FFF2-40B4-BE49-F238E27FC236}">
                              <a16:creationId xmlns:a16="http://schemas.microsoft.com/office/drawing/2014/main" id="{2710787A-A25C-4A0E-9398-DF29945DFF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52300" y="37759551"/>
                          <a:ext cx="4595813" cy="3062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テキスト ボックス 47">
            <a:extLst>
              <a:ext uri="{FF2B5EF4-FFF2-40B4-BE49-F238E27FC236}">
                <a16:creationId xmlns:a16="http://schemas.microsoft.com/office/drawing/2014/main" id="{8EC84F2F-6E53-48EC-848F-8F5AB96DC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3523576"/>
            <a:ext cx="5419663" cy="5139869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897E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r>
              <a:rPr lang="en-US" altLang="ja-JP" sz="4800" b="1" dirty="0">
                <a:ea typeface="メイリオ" panose="020B0604030504040204" pitchFamily="50" charset="-128"/>
                <a:cs typeface="Arial" panose="020B0604020202020204" pitchFamily="34" charset="0"/>
              </a:rPr>
              <a:t>Abstract</a:t>
            </a:r>
          </a:p>
          <a:p>
            <a:pPr algn="just"/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A bifunctional tethered iridium catalyst containing a 1,2- </a:t>
            </a:r>
            <a:r>
              <a:rPr lang="en-US" altLang="ja-JP" sz="2000" dirty="0" err="1">
                <a:ea typeface="メイリオ" panose="020B0604030504040204" pitchFamily="50" charset="-128"/>
                <a:cs typeface="Arial" panose="020B0604020202020204" pitchFamily="34" charset="0"/>
              </a:rPr>
              <a:t>diphenylethylenediamine</a:t>
            </a:r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 framework was synthesized for the first time. The ethereal tether chain was easily constructed via the intramolecular </a:t>
            </a:r>
            <a:r>
              <a:rPr lang="en-US" altLang="ja-JP" sz="2000" dirty="0" err="1">
                <a:ea typeface="メイリオ" panose="020B0604030504040204" pitchFamily="50" charset="-128"/>
                <a:cs typeface="Arial" panose="020B0604020202020204" pitchFamily="34" charset="0"/>
              </a:rPr>
              <a:t>oxydefluorination</a:t>
            </a:r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 of a </a:t>
            </a:r>
            <a:r>
              <a:rPr lang="en-US" altLang="ja-JP" sz="2000" dirty="0" err="1">
                <a:ea typeface="メイリオ" panose="020B0604030504040204" pitchFamily="50" charset="-128"/>
                <a:cs typeface="Arial" panose="020B0604020202020204" pitchFamily="34" charset="0"/>
              </a:rPr>
              <a:t>perfluorophenylsulfonyl</a:t>
            </a:r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 substituent by using a modified 1,2,3,4,5-pentamethylcyclopentadienyl ligand with a hydroxyalkyl chain. The conformationally constrained structure could hamper deactivation pathways in the catalytic hydrogen generation from formic acid, leading to advanced durability and complete conversion. </a:t>
            </a:r>
            <a:r>
              <a:rPr lang="en-US" altLang="ja-JP" sz="2000" dirty="0">
                <a:solidFill>
                  <a:srgbClr val="FF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(~100 words)</a:t>
            </a:r>
            <a:endParaRPr lang="ja-JP" altLang="en-US" sz="2000" dirty="0">
              <a:solidFill>
                <a:srgbClr val="FF0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EEE0893-3686-42EC-B5CA-9B5E8A839366}"/>
              </a:ext>
            </a:extLst>
          </p:cNvPr>
          <p:cNvGrpSpPr/>
          <p:nvPr/>
        </p:nvGrpSpPr>
        <p:grpSpPr>
          <a:xfrm>
            <a:off x="14868917" y="13486496"/>
            <a:ext cx="12319294" cy="6705600"/>
            <a:chOff x="22809200" y="28487688"/>
            <a:chExt cx="12319294" cy="6705600"/>
          </a:xfrm>
        </p:grpSpPr>
        <p:sp>
          <p:nvSpPr>
            <p:cNvPr id="42" name="フリーフォーム 50">
              <a:extLst>
                <a:ext uri="{FF2B5EF4-FFF2-40B4-BE49-F238E27FC236}">
                  <a16:creationId xmlns:a16="http://schemas.microsoft.com/office/drawing/2014/main" id="{947C06D8-FD1C-408D-9928-BBEA59C0F32E}"/>
                </a:ext>
              </a:extLst>
            </p:cNvPr>
            <p:cNvSpPr/>
            <p:nvPr/>
          </p:nvSpPr>
          <p:spPr>
            <a:xfrm>
              <a:off x="22809200" y="28487688"/>
              <a:ext cx="12319294" cy="6705600"/>
            </a:xfrm>
            <a:custGeom>
              <a:avLst/>
              <a:gdLst>
                <a:gd name="connsiteX0" fmla="*/ 0 w 6084478"/>
                <a:gd name="connsiteY0" fmla="*/ 0 h 7264400"/>
                <a:gd name="connsiteX1" fmla="*/ 6084478 w 6084478"/>
                <a:gd name="connsiteY1" fmla="*/ 0 h 7264400"/>
                <a:gd name="connsiteX2" fmla="*/ 6084478 w 6084478"/>
                <a:gd name="connsiteY2" fmla="*/ 7264400 h 7264400"/>
                <a:gd name="connsiteX3" fmla="*/ 0 w 6084478"/>
                <a:gd name="connsiteY3" fmla="*/ 7264400 h 7264400"/>
                <a:gd name="connsiteX4" fmla="*/ 0 w 6084478"/>
                <a:gd name="connsiteY4" fmla="*/ 0 h 72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478" h="7264400">
                  <a:moveTo>
                    <a:pt x="0" y="0"/>
                  </a:moveTo>
                  <a:lnTo>
                    <a:pt x="6084478" y="0"/>
                  </a:lnTo>
                  <a:lnTo>
                    <a:pt x="6084478" y="7264400"/>
                  </a:lnTo>
                  <a:lnTo>
                    <a:pt x="0" y="726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200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5" name="テキスト ボックス 79">
              <a:extLst>
                <a:ext uri="{FF2B5EF4-FFF2-40B4-BE49-F238E27FC236}">
                  <a16:creationId xmlns:a16="http://schemas.microsoft.com/office/drawing/2014/main" id="{7AB7B6DB-4CA7-41A2-ADDB-A50AE213D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4138" y="28791234"/>
              <a:ext cx="184731" cy="830997"/>
            </a:xfrm>
            <a:prstGeom prst="rect">
              <a:avLst/>
            </a:prstGeom>
            <a:solidFill>
              <a:schemeClr val="bg1"/>
            </a:solidFill>
            <a:ln w="76200" cmpd="tri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endPara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71EF98A-41B7-49CA-AB55-1F5817DA301D}"/>
              </a:ext>
            </a:extLst>
          </p:cNvPr>
          <p:cNvSpPr txBox="1"/>
          <p:nvPr/>
        </p:nvSpPr>
        <p:spPr>
          <a:xfrm>
            <a:off x="32417486" y="308286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EBE9BE9-2DF2-4A3A-ABF6-C8246DFCCBA5}"/>
              </a:ext>
            </a:extLst>
          </p:cNvPr>
          <p:cNvSpPr txBox="1"/>
          <p:nvPr/>
        </p:nvSpPr>
        <p:spPr>
          <a:xfrm>
            <a:off x="26092340" y="2092722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C9D8DA59-90DA-4213-AEE0-6F54A3FD0DDC}"/>
              </a:ext>
            </a:extLst>
          </p:cNvPr>
          <p:cNvGrpSpPr/>
          <p:nvPr/>
        </p:nvGrpSpPr>
        <p:grpSpPr>
          <a:xfrm>
            <a:off x="-49018" y="2105200"/>
            <a:ext cx="23484145" cy="11162780"/>
            <a:chOff x="-4843963" y="2523323"/>
            <a:chExt cx="22109939" cy="11093187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97E42201-D3C7-43AD-994A-85FECB2DF5AA}"/>
                </a:ext>
              </a:extLst>
            </p:cNvPr>
            <p:cNvGrpSpPr/>
            <p:nvPr/>
          </p:nvGrpSpPr>
          <p:grpSpPr>
            <a:xfrm>
              <a:off x="661926" y="3927997"/>
              <a:ext cx="16604050" cy="9688513"/>
              <a:chOff x="781051" y="5197315"/>
              <a:chExt cx="16604050" cy="9688513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47C4287-1E3C-492A-8B68-8B0946E09B29}"/>
                  </a:ext>
                </a:extLst>
              </p:cNvPr>
              <p:cNvSpPr/>
              <p:nvPr/>
            </p:nvSpPr>
            <p:spPr>
              <a:xfrm>
                <a:off x="781051" y="5197315"/>
                <a:ext cx="11758113" cy="9688513"/>
              </a:xfrm>
              <a:prstGeom prst="rect">
                <a:avLst/>
              </a:prstGeom>
              <a:solidFill>
                <a:schemeClr val="bg1"/>
              </a:solidFill>
              <a:ln w="76200" cmpd="tri">
                <a:solidFill>
                  <a:srgbClr val="C897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A., Chem. Eur. J. 2015, 21, 13513.</a:t>
                </a:r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B7CCC4-3F40-4AC0-A79B-62C2212767F7}"/>
                  </a:ext>
                </a:extLst>
              </p:cNvPr>
              <p:cNvSpPr/>
              <p:nvPr/>
            </p:nvSpPr>
            <p:spPr>
              <a:xfrm>
                <a:off x="12694908" y="5225080"/>
                <a:ext cx="4270375" cy="9613494"/>
              </a:xfrm>
              <a:prstGeom prst="rect">
                <a:avLst/>
              </a:prstGeom>
              <a:ln w="762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9" name="テキスト ボックス 47">
                <a:extLst>
                  <a:ext uri="{FF2B5EF4-FFF2-40B4-BE49-F238E27FC236}">
                    <a16:creationId xmlns:a16="http://schemas.microsoft.com/office/drawing/2014/main" id="{AE584EF0-7564-4295-93FC-902A34ABB4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14739" y="5328675"/>
                <a:ext cx="2882877" cy="825817"/>
              </a:xfrm>
              <a:prstGeom prst="rect">
                <a:avLst/>
              </a:prstGeom>
              <a:ln w="76200"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48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This work</a:t>
                </a:r>
                <a:endParaRPr lang="ja-JP" altLang="en-US" sz="4800" b="1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" name="正方形/長方形 1">
                <a:extLst>
                  <a:ext uri="{FF2B5EF4-FFF2-40B4-BE49-F238E27FC236}">
                    <a16:creationId xmlns:a16="http://schemas.microsoft.com/office/drawing/2014/main" id="{57C9096C-F347-41E2-BF91-6EBFABFEF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457" y="5927229"/>
                <a:ext cx="7128258" cy="581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ja-JP" altLang="en-US" sz="3200" b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〇</a:t>
                </a:r>
                <a:r>
                  <a:rPr lang="ja-JP" altLang="en-US" sz="32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協奏機能触媒によるギ酸脱水素化反応</a:t>
                </a:r>
                <a:endParaRPr lang="ja-JP" altLang="en-US" sz="3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3" name="正方形/長方形 1">
                <a:extLst>
                  <a:ext uri="{FF2B5EF4-FFF2-40B4-BE49-F238E27FC236}">
                    <a16:creationId xmlns:a16="http://schemas.microsoft.com/office/drawing/2014/main" id="{03DABD4A-2ECD-424B-9921-E96F4907C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3464" y="12712023"/>
                <a:ext cx="2899477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ja-JP" altLang="en-US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Concise synthesis</a:t>
                </a:r>
                <a:endParaRPr lang="ja-JP" altLang="en-US" sz="2400" b="1" dirty="0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" name="正方形/長方形 1">
                <a:extLst>
                  <a:ext uri="{FF2B5EF4-FFF2-40B4-BE49-F238E27FC236}">
                    <a16:creationId xmlns:a16="http://schemas.microsoft.com/office/drawing/2014/main" id="{C5A2F1C9-D7E9-45AA-97D8-8BB3839ED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3464" y="13210499"/>
                <a:ext cx="4211637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Efficient H</a:t>
                </a:r>
                <a:r>
                  <a:rPr lang="en-US" altLang="ja-JP" sz="2400" b="1" baseline="-25000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2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evolution</a:t>
                </a:r>
              </a:p>
              <a:p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 from formic acid</a:t>
                </a:r>
                <a:endParaRPr lang="ja-JP" altLang="en-US" sz="2400" b="1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" name="正方形/長方形 1">
                <a:extLst>
                  <a:ext uri="{FF2B5EF4-FFF2-40B4-BE49-F238E27FC236}">
                    <a16:creationId xmlns:a16="http://schemas.microsoft.com/office/drawing/2014/main" id="{A08F759E-59AA-401A-94C1-A51E7A4F1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3464" y="14045523"/>
                <a:ext cx="2013577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ja-JP" altLang="en-US" sz="2400" b="1"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Robustness</a:t>
                </a:r>
                <a:endParaRPr lang="ja-JP" altLang="en-US" sz="2400" b="1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7" name="グラフ 16">
                <a:extLst>
                  <a:ext uri="{FF2B5EF4-FFF2-40B4-BE49-F238E27FC236}">
                    <a16:creationId xmlns:a16="http://schemas.microsoft.com/office/drawing/2014/main" id="{04735E81-1C45-4B5B-A701-7D18E46DB0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6695870"/>
                  </p:ext>
                </p:extLst>
              </p:nvPr>
            </p:nvGraphicFramePr>
            <p:xfrm>
              <a:off x="1359078" y="9695720"/>
              <a:ext cx="7334338" cy="47885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8" name="正方形/長方形 59">
                <a:extLst>
                  <a:ext uri="{FF2B5EF4-FFF2-40B4-BE49-F238E27FC236}">
                    <a16:creationId xmlns:a16="http://schemas.microsoft.com/office/drawing/2014/main" id="{28145125-206C-4765-81C1-8B5CBF68CF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84677" y="14343518"/>
                <a:ext cx="7928324" cy="40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dirty="0"/>
                  <a:t> A. </a:t>
                </a:r>
                <a:r>
                  <a:rPr lang="en-US" altLang="ja-JP" sz="2000" dirty="0" err="1"/>
                  <a:t>Matsunami</a:t>
                </a:r>
                <a:r>
                  <a:rPr lang="en-US" altLang="ja-JP" sz="2000" dirty="0"/>
                  <a:t>, Y. </a:t>
                </a:r>
                <a:r>
                  <a:rPr lang="en-US" altLang="ja-JP" sz="2000" dirty="0" err="1"/>
                  <a:t>Kayaki</a:t>
                </a:r>
                <a:r>
                  <a:rPr lang="en-US" altLang="ja-JP" sz="2000" dirty="0"/>
                  <a:t>, T. </a:t>
                </a:r>
                <a:r>
                  <a:rPr lang="en-US" altLang="ja-JP" sz="2000" dirty="0" err="1"/>
                  <a:t>Ikariya</a:t>
                </a:r>
                <a:r>
                  <a:rPr lang="en-US" altLang="ja-JP" sz="2000" dirty="0"/>
                  <a:t>, </a:t>
                </a:r>
                <a:r>
                  <a:rPr lang="en-US" altLang="ja-JP" sz="2000" i="1" dirty="0"/>
                  <a:t>Chem. Eur. J. </a:t>
                </a:r>
                <a:r>
                  <a:rPr lang="en-US" altLang="ja-JP" sz="2000" b="1" dirty="0"/>
                  <a:t>2015</a:t>
                </a:r>
                <a:r>
                  <a:rPr lang="en-US" altLang="ja-JP" sz="2000" dirty="0"/>
                  <a:t>, </a:t>
                </a:r>
                <a:r>
                  <a:rPr lang="en-US" altLang="ja-JP" sz="2000" i="1" dirty="0"/>
                  <a:t>21</a:t>
                </a:r>
                <a:r>
                  <a:rPr lang="en-US" altLang="ja-JP" sz="2000" dirty="0"/>
                  <a:t>, 13513.</a:t>
                </a:r>
                <a:endParaRPr lang="ja-JP" altLang="en-US" sz="2000"/>
              </a:p>
            </p:txBody>
          </p:sp>
          <p:sp>
            <p:nvSpPr>
              <p:cNvPr id="19" name="正方形/長方形 70">
                <a:extLst>
                  <a:ext uri="{FF2B5EF4-FFF2-40B4-BE49-F238E27FC236}">
                    <a16:creationId xmlns:a16="http://schemas.microsoft.com/office/drawing/2014/main" id="{627C43DC-6BAF-4BF1-98C1-53E5208AE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02875" y="9417667"/>
                <a:ext cx="9604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 dirty="0"/>
                  <a:t>TON</a:t>
                </a:r>
                <a:r>
                  <a:rPr lang="en-US" altLang="ja-JP" sz="2000" baseline="-25000" dirty="0"/>
                  <a:t>.1h</a:t>
                </a:r>
                <a:endParaRPr lang="ja-JP" altLang="en-US" sz="2000" baseline="-25000"/>
              </a:p>
            </p:txBody>
          </p:sp>
          <p:sp>
            <p:nvSpPr>
              <p:cNvPr id="20" name="正方形/長方形 72">
                <a:extLst>
                  <a:ext uri="{FF2B5EF4-FFF2-40B4-BE49-F238E27FC236}">
                    <a16:creationId xmlns:a16="http://schemas.microsoft.com/office/drawing/2014/main" id="{A17252CE-E243-4868-B546-73E4368853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53675" y="10108410"/>
                <a:ext cx="833883" cy="40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1,823</a:t>
                </a:r>
                <a:endParaRPr lang="ja-JP" altLang="en-US" sz="2000" b="1"/>
              </a:p>
            </p:txBody>
          </p:sp>
          <p:sp>
            <p:nvSpPr>
              <p:cNvPr id="21" name="正方形/長方形 73">
                <a:extLst>
                  <a:ext uri="{FF2B5EF4-FFF2-40B4-BE49-F238E27FC236}">
                    <a16:creationId xmlns:a16="http://schemas.microsoft.com/office/drawing/2014/main" id="{9D8F6755-B858-4E23-BB98-F6811B2B05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94963" y="11535120"/>
                <a:ext cx="6127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524</a:t>
                </a:r>
                <a:endParaRPr lang="ja-JP" altLang="en-US" sz="2000"/>
              </a:p>
            </p:txBody>
          </p:sp>
          <p:sp>
            <p:nvSpPr>
              <p:cNvPr id="22" name="正方形/長方形 74">
                <a:extLst>
                  <a:ext uri="{FF2B5EF4-FFF2-40B4-BE49-F238E27FC236}">
                    <a16:creationId xmlns:a16="http://schemas.microsoft.com/office/drawing/2014/main" id="{71DFEBC2-474D-49CC-BCCC-581993EFC1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566400" y="13398845"/>
                <a:ext cx="4699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53</a:t>
                </a:r>
                <a:endParaRPr lang="ja-JP" altLang="en-US" sz="2000"/>
              </a:p>
            </p:txBody>
          </p:sp>
          <p:graphicFrame>
            <p:nvGraphicFramePr>
              <p:cNvPr id="23" name="Object 86">
                <a:extLst>
                  <a:ext uri="{FF2B5EF4-FFF2-40B4-BE49-F238E27FC236}">
                    <a16:creationId xmlns:a16="http://schemas.microsoft.com/office/drawing/2014/main" id="{545673AB-536E-4F1F-BB8F-304E4FE89D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0585359"/>
                  </p:ext>
                </p:extLst>
              </p:nvPr>
            </p:nvGraphicFramePr>
            <p:xfrm>
              <a:off x="13375816" y="8442470"/>
              <a:ext cx="2762250" cy="318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7" imgW="1397000" imgH="1600200" progId="ChemDraw.Document.6.0">
                      <p:embed/>
                    </p:oleObj>
                  </mc:Choice>
                  <mc:Fallback>
                    <p:oleObj name="CS ChemDraw Drawing" r:id="rId7" imgW="1397000" imgH="1600200" progId="ChemDraw.Document.6.0">
                      <p:embed/>
                      <p:pic>
                        <p:nvPicPr>
                          <p:cNvPr id="23" name="Object 86">
                            <a:extLst>
                              <a:ext uri="{FF2B5EF4-FFF2-40B4-BE49-F238E27FC236}">
                                <a16:creationId xmlns:a16="http://schemas.microsoft.com/office/drawing/2014/main" id="{545673AB-536E-4F1F-BB8F-304E4FE89DA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75816" y="8442470"/>
                            <a:ext cx="2762250" cy="3187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正方形/長方形 1">
                <a:extLst>
                  <a:ext uri="{FF2B5EF4-FFF2-40B4-BE49-F238E27FC236}">
                    <a16:creationId xmlns:a16="http://schemas.microsoft.com/office/drawing/2014/main" id="{1EBAB199-0B64-4A07-865F-1F46AA128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0247" y="6732888"/>
                <a:ext cx="3959225" cy="156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New</a:t>
                </a:r>
              </a:p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dehydrogenation </a:t>
                </a:r>
              </a:p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catalyst </a:t>
                </a:r>
                <a:endParaRPr lang="ja-JP" altLang="en-US" sz="3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aphicFrame>
            <p:nvGraphicFramePr>
              <p:cNvPr id="25" name="Object 89">
                <a:extLst>
                  <a:ext uri="{FF2B5EF4-FFF2-40B4-BE49-F238E27FC236}">
                    <a16:creationId xmlns:a16="http://schemas.microsoft.com/office/drawing/2014/main" id="{96DAF463-C401-437B-8571-B9441864CA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039864"/>
                  </p:ext>
                </p:extLst>
              </p:nvPr>
            </p:nvGraphicFramePr>
            <p:xfrm>
              <a:off x="8802688" y="9926982"/>
              <a:ext cx="869950" cy="923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9" imgW="596900" imgH="635000" progId="ChemDraw.Document.6.0">
                      <p:embed/>
                    </p:oleObj>
                  </mc:Choice>
                  <mc:Fallback>
                    <p:oleObj name="CS ChemDraw Drawing" r:id="rId9" imgW="596900" imgH="635000" progId="ChemDraw.Document.6.0">
                      <p:embed/>
                      <p:pic>
                        <p:nvPicPr>
                          <p:cNvPr id="25" name="Object 89">
                            <a:extLst>
                              <a:ext uri="{FF2B5EF4-FFF2-40B4-BE49-F238E27FC236}">
                                <a16:creationId xmlns:a16="http://schemas.microsoft.com/office/drawing/2014/main" id="{96DAF463-C401-437B-8571-B9441864CA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02688" y="9926982"/>
                            <a:ext cx="869950" cy="923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92">
                <a:extLst>
                  <a:ext uri="{FF2B5EF4-FFF2-40B4-BE49-F238E27FC236}">
                    <a16:creationId xmlns:a16="http://schemas.microsoft.com/office/drawing/2014/main" id="{6654F5AC-EBA2-42A9-83FA-45B26ECADA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5277609"/>
                  </p:ext>
                </p:extLst>
              </p:nvPr>
            </p:nvGraphicFramePr>
            <p:xfrm>
              <a:off x="9126538" y="9254364"/>
              <a:ext cx="527050" cy="525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1" imgW="368300" imgH="368300" progId="ChemDraw.Document.6.0">
                      <p:embed/>
                    </p:oleObj>
                  </mc:Choice>
                  <mc:Fallback>
                    <p:oleObj name="CS ChemDraw Drawing" r:id="rId11" imgW="368300" imgH="368300" progId="ChemDraw.Document.6.0">
                      <p:embed/>
                      <p:pic>
                        <p:nvPicPr>
                          <p:cNvPr id="26" name="Object 92">
                            <a:extLst>
                              <a:ext uri="{FF2B5EF4-FFF2-40B4-BE49-F238E27FC236}">
                                <a16:creationId xmlns:a16="http://schemas.microsoft.com/office/drawing/2014/main" id="{6654F5AC-EBA2-42A9-83FA-45B26ECADAF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6538" y="9254364"/>
                            <a:ext cx="527050" cy="525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94">
                <a:extLst>
                  <a:ext uri="{FF2B5EF4-FFF2-40B4-BE49-F238E27FC236}">
                    <a16:creationId xmlns:a16="http://schemas.microsoft.com/office/drawing/2014/main" id="{A789F71B-2110-43B4-8388-E03E95AB1C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7900774"/>
                  </p:ext>
                </p:extLst>
              </p:nvPr>
            </p:nvGraphicFramePr>
            <p:xfrm>
              <a:off x="8547101" y="10850907"/>
              <a:ext cx="1876425" cy="179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3" imgW="1257300" imgH="1206500" progId="ChemDraw.Document.6.0">
                      <p:embed/>
                    </p:oleObj>
                  </mc:Choice>
                  <mc:Fallback>
                    <p:oleObj name="CS ChemDraw Drawing" r:id="rId13" imgW="1257300" imgH="1206500" progId="ChemDraw.Document.6.0">
                      <p:embed/>
                      <p:pic>
                        <p:nvPicPr>
                          <p:cNvPr id="27" name="Object 94">
                            <a:extLst>
                              <a:ext uri="{FF2B5EF4-FFF2-40B4-BE49-F238E27FC236}">
                                <a16:creationId xmlns:a16="http://schemas.microsoft.com/office/drawing/2014/main" id="{A789F71B-2110-43B4-8388-E03E95AB1C6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47101" y="10850907"/>
                            <a:ext cx="1876425" cy="1790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95">
                <a:extLst>
                  <a:ext uri="{FF2B5EF4-FFF2-40B4-BE49-F238E27FC236}">
                    <a16:creationId xmlns:a16="http://schemas.microsoft.com/office/drawing/2014/main" id="{A635654D-AA36-4CF4-81C8-8864E0A992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2197670"/>
                  </p:ext>
                </p:extLst>
              </p:nvPr>
            </p:nvGraphicFramePr>
            <p:xfrm>
              <a:off x="8478838" y="13155958"/>
              <a:ext cx="1793875" cy="847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5" imgW="1206500" imgH="571500" progId="ChemDraw.Document.6.0">
                      <p:embed/>
                    </p:oleObj>
                  </mc:Choice>
                  <mc:Fallback>
                    <p:oleObj name="CS ChemDraw Drawing" r:id="rId15" imgW="1206500" imgH="571500" progId="ChemDraw.Document.6.0">
                      <p:embed/>
                      <p:pic>
                        <p:nvPicPr>
                          <p:cNvPr id="28" name="Object 95">
                            <a:extLst>
                              <a:ext uri="{FF2B5EF4-FFF2-40B4-BE49-F238E27FC236}">
                                <a16:creationId xmlns:a16="http://schemas.microsoft.com/office/drawing/2014/main" id="{A635654D-AA36-4CF4-81C8-8864E0A9928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78838" y="13155958"/>
                            <a:ext cx="1793875" cy="847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96">
                <a:extLst>
                  <a:ext uri="{FF2B5EF4-FFF2-40B4-BE49-F238E27FC236}">
                    <a16:creationId xmlns:a16="http://schemas.microsoft.com/office/drawing/2014/main" id="{1B0D35CB-A32B-4B4B-8623-845B6D6ECB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315285"/>
                  </p:ext>
                </p:extLst>
              </p:nvPr>
            </p:nvGraphicFramePr>
            <p:xfrm>
              <a:off x="1422401" y="6381695"/>
              <a:ext cx="9355137" cy="2528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7" imgW="6248400" imgH="1701800" progId="ChemDraw.Document.6.0">
                      <p:embed/>
                    </p:oleObj>
                  </mc:Choice>
                  <mc:Fallback>
                    <p:oleObj name="CS ChemDraw Drawing" r:id="rId17" imgW="6248400" imgH="1701800" progId="ChemDraw.Document.6.0">
                      <p:embed/>
                      <p:pic>
                        <p:nvPicPr>
                          <p:cNvPr id="30" name="Object 96">
                            <a:extLst>
                              <a:ext uri="{FF2B5EF4-FFF2-40B4-BE49-F238E27FC236}">
                                <a16:creationId xmlns:a16="http://schemas.microsoft.com/office/drawing/2014/main" id="{1B0D35CB-A32B-4B4B-8623-845B6D6ECB6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2401" y="6381695"/>
                            <a:ext cx="9355137" cy="2528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6F912BF9-3EBA-4A5D-8B16-DF7745167570}"/>
                </a:ext>
              </a:extLst>
            </p:cNvPr>
            <p:cNvSpPr txBox="1"/>
            <p:nvPr/>
          </p:nvSpPr>
          <p:spPr>
            <a:xfrm>
              <a:off x="7477197" y="4290423"/>
              <a:ext cx="4404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4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32pt</a:t>
              </a:r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55179C22-6AA3-4194-A5D5-82D8990B5025}"/>
                </a:ext>
              </a:extLst>
            </p:cNvPr>
            <p:cNvSpPr txBox="1"/>
            <p:nvPr/>
          </p:nvSpPr>
          <p:spPr>
            <a:xfrm>
              <a:off x="-4843963" y="2523323"/>
              <a:ext cx="7047140" cy="8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4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Arial bold 66pt</a:t>
              </a:r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D949BCC-3A29-412B-A117-2AECAD859523}"/>
              </a:ext>
            </a:extLst>
          </p:cNvPr>
          <p:cNvGrpSpPr/>
          <p:nvPr/>
        </p:nvGrpSpPr>
        <p:grpSpPr>
          <a:xfrm>
            <a:off x="5821723" y="13527729"/>
            <a:ext cx="8778875" cy="6705600"/>
            <a:chOff x="13771563" y="28487688"/>
            <a:chExt cx="8778875" cy="6705600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EA731CA-18E3-47D0-973F-1DD9BF5D4B67}"/>
                </a:ext>
              </a:extLst>
            </p:cNvPr>
            <p:cNvSpPr/>
            <p:nvPr/>
          </p:nvSpPr>
          <p:spPr>
            <a:xfrm>
              <a:off x="13771563" y="28487688"/>
              <a:ext cx="8778875" cy="6705600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4" name="正方形/長方形 53">
              <a:extLst>
                <a:ext uri="{FF2B5EF4-FFF2-40B4-BE49-F238E27FC236}">
                  <a16:creationId xmlns:a16="http://schemas.microsoft.com/office/drawing/2014/main" id="{DBF840E1-ADFC-4C97-BB8B-76503C8A3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3975" y="29483745"/>
              <a:ext cx="35125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3200" b="1">
                  <a:ea typeface="メイリオ" panose="020B0604030504040204" pitchFamily="50" charset="-128"/>
                  <a:cs typeface="Arial" panose="020B0604020202020204" pitchFamily="34" charset="0"/>
                </a:rPr>
                <a:t>〇</a:t>
              </a:r>
              <a:r>
                <a:rPr lang="ja-JP" altLang="en-US" sz="3200">
                  <a:ea typeface="メイリオ" panose="020B0604030504040204" pitchFamily="50" charset="-128"/>
                  <a:cs typeface="Arial" panose="020B0604020202020204" pitchFamily="34" charset="0"/>
                </a:rPr>
                <a:t>錯体</a:t>
              </a:r>
              <a:r>
                <a:rPr lang="en-US" altLang="ja-JP" sz="3200" b="1" dirty="0">
                  <a:ea typeface="メイリオ" panose="020B0604030504040204" pitchFamily="50" charset="-128"/>
                  <a:cs typeface="Arial" panose="020B0604020202020204" pitchFamily="34" charset="0"/>
                </a:rPr>
                <a:t>1</a:t>
              </a:r>
              <a:r>
                <a:rPr lang="ja-JP" altLang="en-US" sz="3200">
                  <a:ea typeface="メイリオ" panose="020B0604030504040204" pitchFamily="50" charset="-128"/>
                  <a:cs typeface="Arial" panose="020B0604020202020204" pitchFamily="34" charset="0"/>
                </a:rPr>
                <a:t>と</a:t>
              </a:r>
              <a:r>
                <a:rPr lang="en-US" altLang="ja-JP" sz="3200" b="1" dirty="0">
                  <a:ea typeface="メイリオ" panose="020B0604030504040204" pitchFamily="50" charset="-128"/>
                  <a:cs typeface="Arial" panose="020B0604020202020204" pitchFamily="34" charset="0"/>
                </a:rPr>
                <a:t>3</a:t>
              </a:r>
              <a:r>
                <a:rPr lang="ja-JP" altLang="en-US" sz="3200">
                  <a:ea typeface="メイリオ" panose="020B0604030504040204" pitchFamily="50" charset="-128"/>
                  <a:cs typeface="Arial" panose="020B0604020202020204" pitchFamily="34" charset="0"/>
                </a:rPr>
                <a:t>の比較</a:t>
              </a:r>
              <a:endParaRPr lang="ja-JP" altLang="en-US" sz="3200" b="1" dirty="0"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graphicFrame>
          <p:nvGraphicFramePr>
            <p:cNvPr id="46" name="Object 96">
              <a:extLst>
                <a:ext uri="{FF2B5EF4-FFF2-40B4-BE49-F238E27FC236}">
                  <a16:creationId xmlns:a16="http://schemas.microsoft.com/office/drawing/2014/main" id="{6FFE0774-90A3-43F3-9423-D9B1408ED4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9262059"/>
                </p:ext>
              </p:extLst>
            </p:nvPr>
          </p:nvGraphicFramePr>
          <p:xfrm>
            <a:off x="14509750" y="30488848"/>
            <a:ext cx="7615238" cy="463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9" imgW="5092700" imgH="3111500" progId="ChemDraw.Document.6.0">
                    <p:embed/>
                  </p:oleObj>
                </mc:Choice>
                <mc:Fallback>
                  <p:oleObj name="CS ChemDraw Drawing" r:id="rId19" imgW="5092700" imgH="3111500" progId="ChemDraw.Document.6.0">
                    <p:embed/>
                    <p:pic>
                      <p:nvPicPr>
                        <p:cNvPr id="46" name="Object 96">
                          <a:extLst>
                            <a:ext uri="{FF2B5EF4-FFF2-40B4-BE49-F238E27FC236}">
                              <a16:creationId xmlns:a16="http://schemas.microsoft.com/office/drawing/2014/main" id="{6FFE0774-90A3-43F3-9423-D9B1408ED4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0" y="30488848"/>
                          <a:ext cx="7615238" cy="463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949F7CE-4E88-48B5-9A7F-40BE2C247EB8}"/>
              </a:ext>
            </a:extLst>
          </p:cNvPr>
          <p:cNvSpPr txBox="1"/>
          <p:nvPr/>
        </p:nvSpPr>
        <p:spPr>
          <a:xfrm>
            <a:off x="2505181" y="3294386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48pt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2015A8C-6147-4A5A-886C-1B26D646B0C5}"/>
              </a:ext>
            </a:extLst>
          </p:cNvPr>
          <p:cNvSpPr txBox="1"/>
          <p:nvPr/>
        </p:nvSpPr>
        <p:spPr>
          <a:xfrm>
            <a:off x="1194699" y="19164129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101.6</a:t>
            </a:r>
            <a:r>
              <a:rPr kumimoji="1"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㎝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0ED44F5-4762-44E5-B5D0-7FE8C4A35393}"/>
              </a:ext>
            </a:extLst>
          </p:cNvPr>
          <p:cNvSpPr txBox="1"/>
          <p:nvPr/>
        </p:nvSpPr>
        <p:spPr>
          <a:xfrm>
            <a:off x="33129648" y="1705661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57.15</a:t>
            </a:r>
            <a:r>
              <a:rPr kumimoji="1"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㎝</a:t>
            </a: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174D24D-A83D-4115-827E-2D45C6FD01DB}"/>
              </a:ext>
            </a:extLst>
          </p:cNvPr>
          <p:cNvGrpSpPr/>
          <p:nvPr/>
        </p:nvGrpSpPr>
        <p:grpSpPr>
          <a:xfrm>
            <a:off x="339472" y="15067116"/>
            <a:ext cx="4404239" cy="1633085"/>
            <a:chOff x="438909" y="6909931"/>
            <a:chExt cx="4404239" cy="1633085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38E1CEE0-51DE-420C-A5CD-CC773E3BE7F0}"/>
                </a:ext>
              </a:extLst>
            </p:cNvPr>
            <p:cNvSpPr txBox="1"/>
            <p:nvPr/>
          </p:nvSpPr>
          <p:spPr>
            <a:xfrm>
              <a:off x="438909" y="6909931"/>
              <a:ext cx="4404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文字サイズ例</a:t>
              </a:r>
              <a:r>
                <a:rPr kumimoji="1" lang="ja-JP" altLang="en-US" sz="20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20pt</a:t>
              </a:r>
              <a:r>
                <a:rPr kumimoji="1" lang="ja-JP" altLang="en-US" sz="20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Examples 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(20 </a:t>
              </a:r>
              <a:r>
                <a:rPr kumimoji="1" lang="en-US" altLang="ja-JP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pt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)</a:t>
              </a:r>
              <a:endPara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CB2189E2-9A48-4A80-A0E3-86919AE9A617}"/>
                </a:ext>
              </a:extLst>
            </p:cNvPr>
            <p:cNvSpPr txBox="1"/>
            <p:nvPr/>
          </p:nvSpPr>
          <p:spPr>
            <a:xfrm>
              <a:off x="438909" y="7896685"/>
              <a:ext cx="44042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文字サイズ例</a:t>
              </a:r>
              <a:r>
                <a:rPr kumimoji="1" lang="ja-JP" altLang="en-US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18pt</a:t>
              </a:r>
              <a:r>
                <a:rPr kumimoji="1" lang="ja-JP" altLang="en-US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Examples</a:t>
              </a:r>
              <a:r>
                <a:rPr kumimoji="1" lang="ja-JP" altLang="en-US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（</a:t>
              </a:r>
              <a:r>
                <a:rPr kumimoji="1" lang="en-US" altLang="ja-JP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18pt</a:t>
              </a:r>
              <a:r>
                <a:rPr kumimoji="1" lang="ja-JP" altLang="en-US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）</a:t>
              </a:r>
              <a:endParaRPr kumimoji="1" lang="ja-JP" altLang="en-US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E903D9A-0D56-4ABC-BE2D-52442C8C4696}"/>
              </a:ext>
            </a:extLst>
          </p:cNvPr>
          <p:cNvSpPr txBox="1"/>
          <p:nvPr/>
        </p:nvSpPr>
        <p:spPr>
          <a:xfrm>
            <a:off x="302426" y="9473222"/>
            <a:ext cx="5380592" cy="501675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「ファイル」−「ページ設定」でスライドのサイズ指定を</a:t>
            </a:r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「ユーザ設定」にして</a:t>
            </a:r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幅</a:t>
            </a:r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101.6 cm</a:t>
            </a:r>
            <a:r>
              <a:rPr kumimoji="1" lang="ja-JP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、高さ</a:t>
            </a:r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57.15 cm</a:t>
            </a:r>
            <a:r>
              <a:rPr kumimoji="1" lang="ja-JP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に設定。</a:t>
            </a:r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図中のフォントサイズは目安。</a:t>
            </a:r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18-20pt</a:t>
            </a:r>
            <a:r>
              <a:rPr kumimoji="1" lang="ja-JP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以上が望ましい。</a:t>
            </a:r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テキスト ボックス 34">
            <a:extLst>
              <a:ext uri="{FF2B5EF4-FFF2-40B4-BE49-F238E27FC236}">
                <a16:creationId xmlns:a16="http://schemas.microsoft.com/office/drawing/2014/main" id="{6CE6BDF3-2C0A-E64D-BC4E-0A668248C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326150"/>
            <a:ext cx="3091834" cy="1653402"/>
          </a:xfrm>
          <a:prstGeom prst="rect">
            <a:avLst/>
          </a:prstGeom>
          <a:solidFill>
            <a:schemeClr val="bg1"/>
          </a:solidFill>
          <a:ln w="180975" cmpd="tri">
            <a:solidFill>
              <a:srgbClr val="C897E3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pPr algn="ctr"/>
            <a:endParaRPr lang="en-US" altLang="ja-JP" sz="1099" b="1" dirty="0">
              <a:solidFill>
                <a:srgbClr val="008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endParaRPr lang="en-US" altLang="ja-JP" sz="1099" b="1" dirty="0">
              <a:solidFill>
                <a:srgbClr val="008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6600" b="1" dirty="0">
                <a:ea typeface="メイリオ" panose="020B0604030504040204" pitchFamily="50" charset="-128"/>
                <a:cs typeface="Arial" panose="020B0604020202020204" pitchFamily="34" charset="0"/>
              </a:rPr>
              <a:t>P9-999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2C7BAD-910D-554E-9426-3A1E48CA7CA6}"/>
              </a:ext>
            </a:extLst>
          </p:cNvPr>
          <p:cNvSpPr/>
          <p:nvPr/>
        </p:nvSpPr>
        <p:spPr>
          <a:xfrm>
            <a:off x="5959897" y="356676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背景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43A7B6B-4140-E046-BD10-A50CF81B639A}"/>
              </a:ext>
            </a:extLst>
          </p:cNvPr>
          <p:cNvSpPr txBox="1"/>
          <p:nvPr/>
        </p:nvSpPr>
        <p:spPr>
          <a:xfrm>
            <a:off x="2741902" y="8276630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B23B0AE9-451E-7A45-A647-93A6B52F0610}"/>
              </a:ext>
            </a:extLst>
          </p:cNvPr>
          <p:cNvSpPr/>
          <p:nvPr/>
        </p:nvSpPr>
        <p:spPr>
          <a:xfrm>
            <a:off x="23162556" y="3515757"/>
            <a:ext cx="13184836" cy="974929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89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A., Chem. Eur. J. 2015, 21, 13513.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431B2571-8865-234B-81FF-E29BBAEFF15D}"/>
              </a:ext>
            </a:extLst>
          </p:cNvPr>
          <p:cNvSpPr/>
          <p:nvPr/>
        </p:nvSpPr>
        <p:spPr>
          <a:xfrm>
            <a:off x="23340850" y="3581071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テザー型錯体の合成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3" name="正方形/長方形 1">
            <a:extLst>
              <a:ext uri="{FF2B5EF4-FFF2-40B4-BE49-F238E27FC236}">
                <a16:creationId xmlns:a16="http://schemas.microsoft.com/office/drawing/2014/main" id="{F66AF69D-B59E-3D4C-868A-979990C3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0850" y="4429804"/>
            <a:ext cx="3786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FsDPEN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との反応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5" name="正方形/長方形 1">
            <a:extLst>
              <a:ext uri="{FF2B5EF4-FFF2-40B4-BE49-F238E27FC236}">
                <a16:creationId xmlns:a16="http://schemas.microsoft.com/office/drawing/2014/main" id="{A59A2961-5619-1948-8EC0-9A149F7D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5127" y="9219305"/>
            <a:ext cx="3746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TfDPEN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との反応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19674DA-2761-EC4F-970E-CF98D953641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46067" y="4852210"/>
            <a:ext cx="11049000" cy="41529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D218994D-C2E3-C34A-9EE4-A9241EA34A25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2059" y="9729262"/>
            <a:ext cx="10614914" cy="3414649"/>
          </a:xfrm>
          <a:prstGeom prst="rect">
            <a:avLst/>
          </a:prstGeom>
        </p:spPr>
      </p:pic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4DD3C40A-B9AA-F544-88B6-B0AC362FEDC0}"/>
              </a:ext>
            </a:extLst>
          </p:cNvPr>
          <p:cNvSpPr/>
          <p:nvPr/>
        </p:nvSpPr>
        <p:spPr>
          <a:xfrm>
            <a:off x="6074135" y="13648879"/>
            <a:ext cx="3672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X</a:t>
            </a:r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線結晶構造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11179CAF-B8F9-F44D-B0E8-1004CAC130DC}"/>
              </a:ext>
            </a:extLst>
          </p:cNvPr>
          <p:cNvSpPr/>
          <p:nvPr/>
        </p:nvSpPr>
        <p:spPr>
          <a:xfrm>
            <a:off x="15044341" y="13605913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触媒的脱水素化反応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50CCA564-5330-1343-A628-EFD382406F2D}"/>
              </a:ext>
            </a:extLst>
          </p:cNvPr>
          <p:cNvSpPr txBox="1"/>
          <p:nvPr/>
        </p:nvSpPr>
        <p:spPr>
          <a:xfrm>
            <a:off x="20760556" y="12334401"/>
            <a:ext cx="2933934" cy="83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16" name="Object 95">
            <a:extLst>
              <a:ext uri="{FF2B5EF4-FFF2-40B4-BE49-F238E27FC236}">
                <a16:creationId xmlns:a16="http://schemas.microsoft.com/office/drawing/2014/main" id="{72CB4DC5-A4AE-9543-B0B0-8ED56FB70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76109"/>
              </p:ext>
            </p:extLst>
          </p:nvPr>
        </p:nvGraphicFramePr>
        <p:xfrm>
          <a:off x="15174057" y="14532460"/>
          <a:ext cx="56975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3" imgW="3810000" imgH="749300" progId="ChemDraw.Document.6.0">
                  <p:embed/>
                </p:oleObj>
              </mc:Choice>
              <mc:Fallback>
                <p:oleObj name="CS ChemDraw Drawing" r:id="rId23" imgW="3810000" imgH="749300" progId="ChemDraw.Document.6.0">
                  <p:embed/>
                  <p:pic>
                    <p:nvPicPr>
                      <p:cNvPr id="15437" name="Object 95">
                        <a:extLst>
                          <a:ext uri="{FF2B5EF4-FFF2-40B4-BE49-F238E27FC236}">
                            <a16:creationId xmlns:a16="http://schemas.microsoft.com/office/drawing/2014/main" id="{A451F4A7-E180-3A45-A48D-130CE821F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4057" y="14532460"/>
                        <a:ext cx="569753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" name="グラフ 316">
            <a:extLst>
              <a:ext uri="{FF2B5EF4-FFF2-40B4-BE49-F238E27FC236}">
                <a16:creationId xmlns:a16="http://schemas.microsoft.com/office/drawing/2014/main" id="{550DA242-949A-494F-BF8B-34858DB9D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292845"/>
              </p:ext>
            </p:extLst>
          </p:nvPr>
        </p:nvGraphicFramePr>
        <p:xfrm>
          <a:off x="20306964" y="14532460"/>
          <a:ext cx="7237823" cy="54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19" name="正方形/長方形 100">
            <a:extLst>
              <a:ext uri="{FF2B5EF4-FFF2-40B4-BE49-F238E27FC236}">
                <a16:creationId xmlns:a16="http://schemas.microsoft.com/office/drawing/2014/main" id="{7D875D50-9CDC-654B-96DE-31407F0DF8BF}"/>
              </a:ext>
            </a:extLst>
          </p:cNvPr>
          <p:cNvSpPr>
            <a:spLocks noChangeAspect="1"/>
          </p:cNvSpPr>
          <p:nvPr/>
        </p:nvSpPr>
        <p:spPr bwMode="auto">
          <a:xfrm>
            <a:off x="17683475" y="18457846"/>
            <a:ext cx="1443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 dirty="0"/>
              <a:t>TON</a:t>
            </a:r>
            <a:r>
              <a:rPr lang="en-US" altLang="ja-JP" sz="2400" baseline="-25000" dirty="0"/>
              <a:t>90 min</a:t>
            </a:r>
            <a:endParaRPr lang="ja-JP" altLang="en-US" sz="2400" baseline="-25000"/>
          </a:p>
        </p:txBody>
      </p:sp>
      <p:sp>
        <p:nvSpPr>
          <p:cNvPr id="321" name="正方形/長方形 104">
            <a:extLst>
              <a:ext uri="{FF2B5EF4-FFF2-40B4-BE49-F238E27FC236}">
                <a16:creationId xmlns:a16="http://schemas.microsoft.com/office/drawing/2014/main" id="{4CE2B080-964B-7E4E-AFF0-AF8644C9E556}"/>
              </a:ext>
            </a:extLst>
          </p:cNvPr>
          <p:cNvSpPr>
            <a:spLocks noChangeAspect="1"/>
          </p:cNvSpPr>
          <p:nvPr/>
        </p:nvSpPr>
        <p:spPr bwMode="auto">
          <a:xfrm>
            <a:off x="19123337" y="18457846"/>
            <a:ext cx="1733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TOF</a:t>
            </a:r>
            <a:r>
              <a:rPr lang="en-US" altLang="ja-JP" sz="2400" baseline="-25000"/>
              <a:t>5 min</a:t>
            </a:r>
            <a:r>
              <a:rPr lang="en-US" altLang="ja-JP" sz="2400"/>
              <a:t>/h</a:t>
            </a:r>
            <a:r>
              <a:rPr lang="en-US" altLang="ja-JP" sz="2400" baseline="30000"/>
              <a:t>-1</a:t>
            </a:r>
            <a:endParaRPr lang="ja-JP" altLang="en-US" sz="2400" baseline="30000"/>
          </a:p>
        </p:txBody>
      </p:sp>
      <p:sp>
        <p:nvSpPr>
          <p:cNvPr id="327" name="正方形/長方形 101">
            <a:extLst>
              <a:ext uri="{FF2B5EF4-FFF2-40B4-BE49-F238E27FC236}">
                <a16:creationId xmlns:a16="http://schemas.microsoft.com/office/drawing/2014/main" id="{3CB584C2-7EF0-104D-97AF-EFDA1ABCCC2D}"/>
              </a:ext>
            </a:extLst>
          </p:cNvPr>
          <p:cNvSpPr>
            <a:spLocks noChangeAspect="1"/>
          </p:cNvSpPr>
          <p:nvPr/>
        </p:nvSpPr>
        <p:spPr bwMode="auto">
          <a:xfrm>
            <a:off x="17820172" y="1895330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2,650</a:t>
            </a:r>
            <a:endParaRPr lang="ja-JP" altLang="en-US" sz="2000" b="1"/>
          </a:p>
        </p:txBody>
      </p:sp>
      <p:sp>
        <p:nvSpPr>
          <p:cNvPr id="328" name="正方形/長方形 105">
            <a:extLst>
              <a:ext uri="{FF2B5EF4-FFF2-40B4-BE49-F238E27FC236}">
                <a16:creationId xmlns:a16="http://schemas.microsoft.com/office/drawing/2014/main" id="{09F9A3B9-63E9-404F-87F8-2E4314E80FD0}"/>
              </a:ext>
            </a:extLst>
          </p:cNvPr>
          <p:cNvSpPr>
            <a:spLocks noChangeAspect="1"/>
          </p:cNvSpPr>
          <p:nvPr/>
        </p:nvSpPr>
        <p:spPr bwMode="auto">
          <a:xfrm>
            <a:off x="19512447" y="18953306"/>
            <a:ext cx="70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663</a:t>
            </a:r>
            <a:endParaRPr lang="ja-JP" altLang="en-US" sz="2000" b="1"/>
          </a:p>
        </p:txBody>
      </p:sp>
      <p:graphicFrame>
        <p:nvGraphicFramePr>
          <p:cNvPr id="329" name="Object 112">
            <a:extLst>
              <a:ext uri="{FF2B5EF4-FFF2-40B4-BE49-F238E27FC236}">
                <a16:creationId xmlns:a16="http://schemas.microsoft.com/office/drawing/2014/main" id="{D072CEDD-CCD3-124B-B567-35C42F604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930108"/>
              </p:ext>
            </p:extLst>
          </p:nvPr>
        </p:nvGraphicFramePr>
        <p:xfrm>
          <a:off x="15183100" y="15737335"/>
          <a:ext cx="2071688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6" imgW="1397000" imgH="1905000" progId="ChemDraw.Document.6.0">
                  <p:embed/>
                </p:oleObj>
              </mc:Choice>
              <mc:Fallback>
                <p:oleObj name="CS ChemDraw Drawing" r:id="rId26" imgW="1397000" imgH="1905000" progId="ChemDraw.Document.6.0">
                  <p:embed/>
                  <p:pic>
                    <p:nvPicPr>
                      <p:cNvPr id="15422" name="Object 112">
                        <a:extLst>
                          <a:ext uri="{FF2B5EF4-FFF2-40B4-BE49-F238E27FC236}">
                            <a16:creationId xmlns:a16="http://schemas.microsoft.com/office/drawing/2014/main" id="{12F09297-007B-0341-9B68-978F04131B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3100" y="15737335"/>
                        <a:ext cx="2071688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F83BF25A-3927-A344-8CF5-5B2E04BC142B}"/>
              </a:ext>
            </a:extLst>
          </p:cNvPr>
          <p:cNvSpPr/>
          <p:nvPr/>
        </p:nvSpPr>
        <p:spPr>
          <a:xfrm>
            <a:off x="27761441" y="13595145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まとめ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CA8882EB-D283-134C-9773-D71D001D93D4}"/>
              </a:ext>
            </a:extLst>
          </p:cNvPr>
          <p:cNvSpPr/>
          <p:nvPr/>
        </p:nvSpPr>
        <p:spPr>
          <a:xfrm>
            <a:off x="27538321" y="18552593"/>
            <a:ext cx="8785225" cy="168749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89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87185DFB-6F44-433A-9B11-1996CC273E0C}"/>
              </a:ext>
            </a:extLst>
          </p:cNvPr>
          <p:cNvCxnSpPr>
            <a:cxnSpLocks/>
          </p:cNvCxnSpPr>
          <p:nvPr/>
        </p:nvCxnSpPr>
        <p:spPr>
          <a:xfrm flipV="1">
            <a:off x="228604" y="19852965"/>
            <a:ext cx="35116407" cy="110316"/>
          </a:xfrm>
          <a:prstGeom prst="straightConnector1">
            <a:avLst/>
          </a:prstGeom>
          <a:ln w="244475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8715683C-E3F0-4011-8EDB-0831A76313A7}"/>
              </a:ext>
            </a:extLst>
          </p:cNvPr>
          <p:cNvCxnSpPr>
            <a:cxnSpLocks/>
          </p:cNvCxnSpPr>
          <p:nvPr/>
        </p:nvCxnSpPr>
        <p:spPr>
          <a:xfrm>
            <a:off x="35814000" y="641419"/>
            <a:ext cx="0" cy="19321862"/>
          </a:xfrm>
          <a:prstGeom prst="straightConnector1">
            <a:avLst/>
          </a:prstGeom>
          <a:ln w="244475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992421D0-D47A-9A43-BC46-76B3A8FDEF4F}"/>
              </a:ext>
            </a:extLst>
          </p:cNvPr>
          <p:cNvSpPr/>
          <p:nvPr/>
        </p:nvSpPr>
        <p:spPr>
          <a:xfrm>
            <a:off x="27752301" y="1867877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謝辞</a:t>
            </a:r>
            <a:endParaRPr lang="en-US" altLang="ja-JP" sz="4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70E8A0C-0902-1346-A711-FE96384D5829}"/>
              </a:ext>
            </a:extLst>
          </p:cNvPr>
          <p:cNvSpPr/>
          <p:nvPr/>
        </p:nvSpPr>
        <p:spPr>
          <a:xfrm>
            <a:off x="27894897" y="19350338"/>
            <a:ext cx="731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This work was supported by JSPS KAKENHI Grant Numbers </a:t>
            </a:r>
            <a:r>
              <a:rPr lang="en-US" altLang="ja-JP" sz="2000" dirty="0" err="1">
                <a:ea typeface="メイリオ" panose="020B0604030504040204" pitchFamily="50" charset="-128"/>
                <a:cs typeface="Arial" panose="020B0604020202020204" pitchFamily="34" charset="0"/>
              </a:rPr>
              <a:t>JPxxxxxxx</a:t>
            </a:r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2000"/>
          </a:p>
        </p:txBody>
      </p:sp>
      <p:sp>
        <p:nvSpPr>
          <p:cNvPr id="341" name="テキスト ボックス 340">
            <a:extLst>
              <a:ext uri="{FF2B5EF4-FFF2-40B4-BE49-F238E27FC236}">
                <a16:creationId xmlns:a16="http://schemas.microsoft.com/office/drawing/2014/main" id="{2DA78C07-E121-5B47-BAC1-FC732770B875}"/>
              </a:ext>
            </a:extLst>
          </p:cNvPr>
          <p:cNvSpPr txBox="1"/>
          <p:nvPr/>
        </p:nvSpPr>
        <p:spPr>
          <a:xfrm>
            <a:off x="6842661" y="3280962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48pt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78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4">
            <a:extLst>
              <a:ext uri="{FF2B5EF4-FFF2-40B4-BE49-F238E27FC236}">
                <a16:creationId xmlns:a16="http://schemas.microsoft.com/office/drawing/2014/main" id="{1AF2554A-190E-4653-9E1E-1CDC4A49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768" y="364617"/>
            <a:ext cx="32552627" cy="2702431"/>
          </a:xfrm>
          <a:prstGeom prst="rect">
            <a:avLst/>
          </a:prstGeom>
          <a:solidFill>
            <a:schemeClr val="bg1"/>
          </a:solidFill>
          <a:ln w="180975" cmpd="tri">
            <a:solidFill>
              <a:srgbClr val="C897E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pPr algn="ctr"/>
            <a:r>
              <a:rPr lang="en-US" altLang="ja-JP" sz="6000" b="1" dirty="0">
                <a:ea typeface="メイリオ" panose="020B0604030504040204" pitchFamily="50" charset="-128"/>
                <a:cs typeface="Arial" panose="020B0604020202020204" pitchFamily="34" charset="0"/>
              </a:rPr>
              <a:t>Dehydrogenation of Formic Acid with Tethered Bifunctional Iridium Catalysts</a:t>
            </a:r>
          </a:p>
          <a:p>
            <a:pPr algn="ctr"/>
            <a:r>
              <a:rPr lang="ja-JP" altLang="en-US" sz="4000">
                <a:latin typeface="メイリオ" panose="020B0604030504040204" pitchFamily="50" charset="-128"/>
                <a:ea typeface="メイリオ" panose="020B0604030504040204" pitchFamily="50" charset="-128"/>
              </a:rPr>
              <a:t>○</a:t>
            </a:r>
            <a:r>
              <a:rPr lang="en-US" altLang="ja-JP" sz="4000" dirty="0" err="1">
                <a:ea typeface="メイリオ" panose="020B0604030504040204" pitchFamily="50" charset="-128"/>
                <a:cs typeface="Arial" panose="020B0604020202020204" pitchFamily="34" charset="0"/>
              </a:rPr>
              <a:t>Minori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Yoshida,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dirty="0" err="1">
                <a:ea typeface="メイリオ" panose="020B0604030504040204" pitchFamily="50" charset="-128"/>
                <a:cs typeface="Arial" panose="020B0604020202020204" pitchFamily="34" charset="0"/>
              </a:rPr>
              <a:t>Hitomi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Nakamura,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dirty="0" err="1">
                <a:ea typeface="メイリオ" panose="020B0604030504040204" pitchFamily="50" charset="-128"/>
                <a:cs typeface="Arial" panose="020B0604020202020204" pitchFamily="34" charset="0"/>
              </a:rPr>
              <a:t>Asuka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Matsunami,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Shigeki Kuwata,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Yoshihito Kayaki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endParaRPr lang="en-US" altLang="ja-JP" sz="4000" dirty="0"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School of Materials and Chemical Technology Tokyo Institute of Technology,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aseline="30000" dirty="0"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College of Science and Engineering, Aoyama </a:t>
            </a:r>
            <a:r>
              <a:rPr lang="en-US" altLang="ja-JP" sz="4000" dirty="0" err="1">
                <a:ea typeface="メイリオ" panose="020B0604030504040204" pitchFamily="50" charset="-128"/>
                <a:cs typeface="Arial" panose="020B0604020202020204" pitchFamily="34" charset="0"/>
              </a:rPr>
              <a:t>Gakuin</a:t>
            </a:r>
            <a:r>
              <a:rPr lang="en-US" altLang="ja-JP" sz="4000" dirty="0">
                <a:ea typeface="メイリオ" panose="020B0604030504040204" pitchFamily="50" charset="-128"/>
                <a:cs typeface="Arial" panose="020B0604020202020204" pitchFamily="34" charset="0"/>
              </a:rPr>
              <a:t> University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15AF6013-B4C2-4639-AF1A-491C0408EFA8}"/>
              </a:ext>
            </a:extLst>
          </p:cNvPr>
          <p:cNvGrpSpPr/>
          <p:nvPr/>
        </p:nvGrpSpPr>
        <p:grpSpPr>
          <a:xfrm>
            <a:off x="27516979" y="13522300"/>
            <a:ext cx="8799282" cy="4767769"/>
            <a:chOff x="20685125" y="36453763"/>
            <a:chExt cx="8799282" cy="4538363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C2F22DC1-CF4C-429D-B4B1-051A3ABCC5C1}"/>
                </a:ext>
              </a:extLst>
            </p:cNvPr>
            <p:cNvSpPr/>
            <p:nvPr/>
          </p:nvSpPr>
          <p:spPr>
            <a:xfrm>
              <a:off x="20685125" y="36453763"/>
              <a:ext cx="8785225" cy="4538363"/>
            </a:xfrm>
            <a:prstGeom prst="rect">
              <a:avLst/>
            </a:prstGeom>
            <a:solidFill>
              <a:schemeClr val="bg1"/>
            </a:solidFill>
            <a:ln w="142875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4" name="正方形/長方形 53">
              <a:extLst>
                <a:ext uri="{FF2B5EF4-FFF2-40B4-BE49-F238E27FC236}">
                  <a16:creationId xmlns:a16="http://schemas.microsoft.com/office/drawing/2014/main" id="{4FFFF75F-6484-48AE-B356-2B6356A8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1682" y="36559763"/>
              <a:ext cx="5292725" cy="55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3200" dirty="0">
                  <a:ea typeface="メイリオ" panose="020B0604030504040204" pitchFamily="50" charset="-128"/>
                  <a:cs typeface="Arial" panose="020B0604020202020204" pitchFamily="34" charset="0"/>
                </a:rPr>
                <a:t>〇</a:t>
              </a:r>
              <a:r>
                <a:rPr lang="en-US" altLang="ja-JP" sz="3200" dirty="0">
                  <a:ea typeface="メイリオ" panose="020B0604030504040204" pitchFamily="50" charset="-128"/>
                  <a:cs typeface="Arial" panose="020B0604020202020204" pitchFamily="34" charset="0"/>
                </a:rPr>
                <a:t>Efficient H</a:t>
              </a:r>
              <a:r>
                <a:rPr lang="en-US" altLang="ja-JP" sz="3200" baseline="-25000" dirty="0">
                  <a:ea typeface="メイリオ" panose="020B0604030504040204" pitchFamily="50" charset="-128"/>
                  <a:cs typeface="Arial" panose="020B0604020202020204" pitchFamily="34" charset="0"/>
                </a:rPr>
                <a:t>2</a:t>
              </a:r>
              <a:r>
                <a:rPr lang="en-US" altLang="ja-JP" sz="3200" dirty="0">
                  <a:ea typeface="メイリオ" panose="020B0604030504040204" pitchFamily="50" charset="-128"/>
                  <a:cs typeface="Arial" panose="020B0604020202020204" pitchFamily="34" charset="0"/>
                </a:rPr>
                <a:t> evolution</a:t>
              </a:r>
              <a:endParaRPr lang="en-US" altLang="ja-JP" sz="3200" dirty="0">
                <a:solidFill>
                  <a:srgbClr val="FF0000"/>
                </a:solidFill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5" name="正方形/長方形 51">
              <a:extLst>
                <a:ext uri="{FF2B5EF4-FFF2-40B4-BE49-F238E27FC236}">
                  <a16:creationId xmlns:a16="http://schemas.microsoft.com/office/drawing/2014/main" id="{C47401AE-FCEE-41DC-B983-9B9BF2C6F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7363" y="39726462"/>
              <a:ext cx="3621761" cy="114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Long-term stability</a:t>
              </a:r>
            </a:p>
            <a:p>
              <a:r>
                <a:rPr lang="en-US" altLang="ja-JP" sz="2400" b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</a:t>
              </a:r>
              <a:r>
                <a:rPr lang="en-US" altLang="ja-JP" sz="2400" b="1" u="sng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TON above 80,000</a:t>
              </a:r>
              <a:endParaRPr lang="ja-JP" altLang="en-US" sz="2400" b="1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正方形/長方形 51">
              <a:extLst>
                <a:ext uri="{FF2B5EF4-FFF2-40B4-BE49-F238E27FC236}">
                  <a16:creationId xmlns:a16="http://schemas.microsoft.com/office/drawing/2014/main" id="{DFC9E2AE-A881-4839-A422-5525E4F96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3075" y="38394551"/>
              <a:ext cx="3979807" cy="114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High activity at </a:t>
              </a:r>
            </a:p>
            <a:p>
              <a:r>
                <a:rPr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ambient temperature</a:t>
              </a:r>
            </a:p>
            <a:p>
              <a:r>
                <a:rPr lang="en-US" altLang="ja-JP" sz="24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</a:t>
              </a:r>
              <a:r>
                <a:rPr lang="en-US" altLang="ja-JP" sz="24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TOF up to 5,000 h</a:t>
              </a:r>
              <a:r>
                <a:rPr lang="en-US" altLang="ja-JP" sz="2400" b="1" u="sng" baseline="30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-1</a:t>
              </a:r>
              <a:endParaRPr lang="ja-JP" altLang="en-US" sz="2400" b="1" u="sng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37" name="Object 116">
              <a:extLst>
                <a:ext uri="{FF2B5EF4-FFF2-40B4-BE49-F238E27FC236}">
                  <a16:creationId xmlns:a16="http://schemas.microsoft.com/office/drawing/2014/main" id="{D18441C1-28D1-48DB-B115-18C1C14578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002625" y="37250135"/>
            <a:ext cx="5514975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3683000" imgH="749300" progId="ChemDraw.Document.6.0">
                    <p:embed/>
                  </p:oleObj>
                </mc:Choice>
                <mc:Fallback>
                  <p:oleObj name="CS ChemDraw Drawing" r:id="rId2" imgW="3683000" imgH="749300" progId="ChemDraw.Document.6.0">
                    <p:embed/>
                    <p:pic>
                      <p:nvPicPr>
                        <p:cNvPr id="37" name="Object 116">
                          <a:extLst>
                            <a:ext uri="{FF2B5EF4-FFF2-40B4-BE49-F238E27FC236}">
                              <a16:creationId xmlns:a16="http://schemas.microsoft.com/office/drawing/2014/main" id="{D18441C1-28D1-48DB-B115-18C1C14578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2625" y="37250135"/>
                          <a:ext cx="5514975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01">
              <a:extLst>
                <a:ext uri="{FF2B5EF4-FFF2-40B4-BE49-F238E27FC236}">
                  <a16:creationId xmlns:a16="http://schemas.microsoft.com/office/drawing/2014/main" id="{2710787A-A25C-4A0E-9398-DF29945DFF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752300" y="37759551"/>
            <a:ext cx="4595813" cy="306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3073400" imgH="2044700" progId="ChemDraw.Document.6.0">
                    <p:embed/>
                  </p:oleObj>
                </mc:Choice>
                <mc:Fallback>
                  <p:oleObj name="CS ChemDraw Drawing" r:id="rId4" imgW="3073400" imgH="2044700" progId="ChemDraw.Document.6.0">
                    <p:embed/>
                    <p:pic>
                      <p:nvPicPr>
                        <p:cNvPr id="38" name="Object 101">
                          <a:extLst>
                            <a:ext uri="{FF2B5EF4-FFF2-40B4-BE49-F238E27FC236}">
                              <a16:creationId xmlns:a16="http://schemas.microsoft.com/office/drawing/2014/main" id="{2710787A-A25C-4A0E-9398-DF29945DFF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52300" y="37759551"/>
                          <a:ext cx="4595813" cy="3062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テキスト ボックス 47">
            <a:extLst>
              <a:ext uri="{FF2B5EF4-FFF2-40B4-BE49-F238E27FC236}">
                <a16:creationId xmlns:a16="http://schemas.microsoft.com/office/drawing/2014/main" id="{8EC84F2F-6E53-48EC-848F-8F5AB96DC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3523576"/>
            <a:ext cx="5419663" cy="5139869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897E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r>
              <a:rPr lang="en-US" altLang="ja-JP" sz="4800" b="1" dirty="0">
                <a:ea typeface="メイリオ" panose="020B0604030504040204" pitchFamily="50" charset="-128"/>
                <a:cs typeface="Arial" panose="020B0604020202020204" pitchFamily="34" charset="0"/>
              </a:rPr>
              <a:t>Abstract</a:t>
            </a:r>
          </a:p>
          <a:p>
            <a:pPr algn="just"/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A bifunctional tethered iridium catalyst containing a 1,2- </a:t>
            </a:r>
            <a:r>
              <a:rPr lang="en-US" altLang="ja-JP" sz="2000" dirty="0" err="1">
                <a:ea typeface="メイリオ" panose="020B0604030504040204" pitchFamily="50" charset="-128"/>
                <a:cs typeface="Arial" panose="020B0604020202020204" pitchFamily="34" charset="0"/>
              </a:rPr>
              <a:t>diphenylethylenediamine</a:t>
            </a:r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 framework was synthesized for the first time. The ethereal tether chain was easily constructed via the intramolecular </a:t>
            </a:r>
            <a:r>
              <a:rPr lang="en-US" altLang="ja-JP" sz="2000" dirty="0" err="1">
                <a:ea typeface="メイリオ" panose="020B0604030504040204" pitchFamily="50" charset="-128"/>
                <a:cs typeface="Arial" panose="020B0604020202020204" pitchFamily="34" charset="0"/>
              </a:rPr>
              <a:t>oxydefluorination</a:t>
            </a:r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 of a </a:t>
            </a:r>
            <a:r>
              <a:rPr lang="en-US" altLang="ja-JP" sz="2000" dirty="0" err="1">
                <a:ea typeface="メイリオ" panose="020B0604030504040204" pitchFamily="50" charset="-128"/>
                <a:cs typeface="Arial" panose="020B0604020202020204" pitchFamily="34" charset="0"/>
              </a:rPr>
              <a:t>perfluorophenylsulfonyl</a:t>
            </a:r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 substituent by using a modified 1,2,3,4,5-pentamethylcyclopentadienyl ligand with a hydroxyalkyl chain. The conformationally constrained structure could hamper deactivation pathways in the catalytic hydrogen generation from formic acid, leading to advanced durability and complete conversion. </a:t>
            </a:r>
            <a:r>
              <a:rPr lang="en-US" altLang="ja-JP" sz="2000" dirty="0">
                <a:solidFill>
                  <a:srgbClr val="FF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(~100 words)</a:t>
            </a:r>
            <a:endParaRPr lang="ja-JP" altLang="en-US" sz="2000" dirty="0">
              <a:solidFill>
                <a:srgbClr val="FF0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EEE0893-3686-42EC-B5CA-9B5E8A839366}"/>
              </a:ext>
            </a:extLst>
          </p:cNvPr>
          <p:cNvGrpSpPr/>
          <p:nvPr/>
        </p:nvGrpSpPr>
        <p:grpSpPr>
          <a:xfrm>
            <a:off x="14868917" y="13486496"/>
            <a:ext cx="12319294" cy="6705600"/>
            <a:chOff x="22809200" y="28487688"/>
            <a:chExt cx="12319294" cy="6705600"/>
          </a:xfrm>
        </p:grpSpPr>
        <p:sp>
          <p:nvSpPr>
            <p:cNvPr id="42" name="フリーフォーム 50">
              <a:extLst>
                <a:ext uri="{FF2B5EF4-FFF2-40B4-BE49-F238E27FC236}">
                  <a16:creationId xmlns:a16="http://schemas.microsoft.com/office/drawing/2014/main" id="{947C06D8-FD1C-408D-9928-BBEA59C0F32E}"/>
                </a:ext>
              </a:extLst>
            </p:cNvPr>
            <p:cNvSpPr/>
            <p:nvPr/>
          </p:nvSpPr>
          <p:spPr>
            <a:xfrm>
              <a:off x="22809200" y="28487688"/>
              <a:ext cx="12319294" cy="6705600"/>
            </a:xfrm>
            <a:custGeom>
              <a:avLst/>
              <a:gdLst>
                <a:gd name="connsiteX0" fmla="*/ 0 w 6084478"/>
                <a:gd name="connsiteY0" fmla="*/ 0 h 7264400"/>
                <a:gd name="connsiteX1" fmla="*/ 6084478 w 6084478"/>
                <a:gd name="connsiteY1" fmla="*/ 0 h 7264400"/>
                <a:gd name="connsiteX2" fmla="*/ 6084478 w 6084478"/>
                <a:gd name="connsiteY2" fmla="*/ 7264400 h 7264400"/>
                <a:gd name="connsiteX3" fmla="*/ 0 w 6084478"/>
                <a:gd name="connsiteY3" fmla="*/ 7264400 h 7264400"/>
                <a:gd name="connsiteX4" fmla="*/ 0 w 6084478"/>
                <a:gd name="connsiteY4" fmla="*/ 0 h 726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478" h="7264400">
                  <a:moveTo>
                    <a:pt x="0" y="0"/>
                  </a:moveTo>
                  <a:lnTo>
                    <a:pt x="6084478" y="0"/>
                  </a:lnTo>
                  <a:lnTo>
                    <a:pt x="6084478" y="7264400"/>
                  </a:lnTo>
                  <a:lnTo>
                    <a:pt x="0" y="726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200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5" name="テキスト ボックス 79">
              <a:extLst>
                <a:ext uri="{FF2B5EF4-FFF2-40B4-BE49-F238E27FC236}">
                  <a16:creationId xmlns:a16="http://schemas.microsoft.com/office/drawing/2014/main" id="{7AB7B6DB-4CA7-41A2-ADDB-A50AE213D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4138" y="28791234"/>
              <a:ext cx="184731" cy="830997"/>
            </a:xfrm>
            <a:prstGeom prst="rect">
              <a:avLst/>
            </a:prstGeom>
            <a:solidFill>
              <a:schemeClr val="bg1"/>
            </a:solidFill>
            <a:ln w="76200" cmpd="tri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endPara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71EF98A-41B7-49CA-AB55-1F5817DA301D}"/>
              </a:ext>
            </a:extLst>
          </p:cNvPr>
          <p:cNvSpPr txBox="1"/>
          <p:nvPr/>
        </p:nvSpPr>
        <p:spPr>
          <a:xfrm>
            <a:off x="32417486" y="308286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EBE9BE9-2DF2-4A3A-ABF6-C8246DFCCBA5}"/>
              </a:ext>
            </a:extLst>
          </p:cNvPr>
          <p:cNvSpPr txBox="1"/>
          <p:nvPr/>
        </p:nvSpPr>
        <p:spPr>
          <a:xfrm>
            <a:off x="30233182" y="1341421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C9D8DA59-90DA-4213-AEE0-6F54A3FD0DDC}"/>
              </a:ext>
            </a:extLst>
          </p:cNvPr>
          <p:cNvGrpSpPr/>
          <p:nvPr/>
        </p:nvGrpSpPr>
        <p:grpSpPr>
          <a:xfrm>
            <a:off x="-49018" y="2105200"/>
            <a:ext cx="23484145" cy="11162780"/>
            <a:chOff x="-4843963" y="2523323"/>
            <a:chExt cx="22109939" cy="11093187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97E42201-D3C7-43AD-994A-85FECB2DF5AA}"/>
                </a:ext>
              </a:extLst>
            </p:cNvPr>
            <p:cNvGrpSpPr/>
            <p:nvPr/>
          </p:nvGrpSpPr>
          <p:grpSpPr>
            <a:xfrm>
              <a:off x="661926" y="3927997"/>
              <a:ext cx="16604050" cy="9688513"/>
              <a:chOff x="781051" y="5197315"/>
              <a:chExt cx="16604050" cy="9688513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47C4287-1E3C-492A-8B68-8B0946E09B29}"/>
                  </a:ext>
                </a:extLst>
              </p:cNvPr>
              <p:cNvSpPr/>
              <p:nvPr/>
            </p:nvSpPr>
            <p:spPr>
              <a:xfrm>
                <a:off x="781051" y="5197315"/>
                <a:ext cx="11758113" cy="9688513"/>
              </a:xfrm>
              <a:prstGeom prst="rect">
                <a:avLst/>
              </a:prstGeom>
              <a:solidFill>
                <a:schemeClr val="bg1"/>
              </a:solidFill>
              <a:ln w="76200" cmpd="tri">
                <a:solidFill>
                  <a:srgbClr val="C897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A., Chem. Eur. J. 2015, 21, 13513.</a:t>
                </a:r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B7CCC4-3F40-4AC0-A79B-62C2212767F7}"/>
                  </a:ext>
                </a:extLst>
              </p:cNvPr>
              <p:cNvSpPr/>
              <p:nvPr/>
            </p:nvSpPr>
            <p:spPr>
              <a:xfrm>
                <a:off x="12694908" y="5225080"/>
                <a:ext cx="4270375" cy="9613494"/>
              </a:xfrm>
              <a:prstGeom prst="rect">
                <a:avLst/>
              </a:prstGeom>
              <a:ln w="762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9" name="テキスト ボックス 47">
                <a:extLst>
                  <a:ext uri="{FF2B5EF4-FFF2-40B4-BE49-F238E27FC236}">
                    <a16:creationId xmlns:a16="http://schemas.microsoft.com/office/drawing/2014/main" id="{AE584EF0-7564-4295-93FC-902A34ABB4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14739" y="5328675"/>
                <a:ext cx="2882877" cy="825817"/>
              </a:xfrm>
              <a:prstGeom prst="rect">
                <a:avLst/>
              </a:prstGeom>
              <a:ln w="76200"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48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メイリオ" pitchFamily="50" charset="-128"/>
                    <a:cs typeface="Arial" panose="020B0604020202020204" pitchFamily="34" charset="0"/>
                  </a:rPr>
                  <a:t>This work</a:t>
                </a:r>
                <a:endParaRPr lang="ja-JP" altLang="en-US" sz="4800" b="1" dirty="0">
                  <a:solidFill>
                    <a:schemeClr val="tx1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" name="正方形/長方形 1">
                <a:extLst>
                  <a:ext uri="{FF2B5EF4-FFF2-40B4-BE49-F238E27FC236}">
                    <a16:creationId xmlns:a16="http://schemas.microsoft.com/office/drawing/2014/main" id="{57C9096C-F347-41E2-BF91-6EBFABFEF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457" y="5927229"/>
                <a:ext cx="1148797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ja-JP" altLang="en-US" sz="3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〇</a:t>
                </a:r>
                <a:r>
                  <a:rPr lang="en-US" altLang="ja-JP" sz="3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Dehydrogenation of formic acid with bifunctional catalysts</a:t>
                </a:r>
                <a:endParaRPr lang="ja-JP" altLang="en-US" sz="3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3" name="正方形/長方形 1">
                <a:extLst>
                  <a:ext uri="{FF2B5EF4-FFF2-40B4-BE49-F238E27FC236}">
                    <a16:creationId xmlns:a16="http://schemas.microsoft.com/office/drawing/2014/main" id="{03DABD4A-2ECD-424B-9921-E96F4907C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3464" y="12712023"/>
                <a:ext cx="2899477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ja-JP" altLang="en-US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Concise synthesis</a:t>
                </a:r>
                <a:endParaRPr lang="ja-JP" altLang="en-US" sz="2400" b="1" dirty="0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" name="正方形/長方形 1">
                <a:extLst>
                  <a:ext uri="{FF2B5EF4-FFF2-40B4-BE49-F238E27FC236}">
                    <a16:creationId xmlns:a16="http://schemas.microsoft.com/office/drawing/2014/main" id="{C5A2F1C9-D7E9-45AA-97D8-8BB3839ED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3464" y="13210499"/>
                <a:ext cx="4211637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Efficient H</a:t>
                </a:r>
                <a:r>
                  <a:rPr lang="en-US" altLang="ja-JP" sz="2400" b="1" baseline="-25000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2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evolution</a:t>
                </a:r>
              </a:p>
              <a:p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  from formic acid</a:t>
                </a:r>
                <a:endParaRPr lang="ja-JP" altLang="en-US" sz="2400" b="1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" name="正方形/長方形 1">
                <a:extLst>
                  <a:ext uri="{FF2B5EF4-FFF2-40B4-BE49-F238E27FC236}">
                    <a16:creationId xmlns:a16="http://schemas.microsoft.com/office/drawing/2014/main" id="{A08F759E-59AA-401A-94C1-A51E7A4F1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3464" y="14045523"/>
                <a:ext cx="2013577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ja-JP" altLang="en-US" sz="2400" b="1"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2400" b="1" dirty="0">
                    <a:ea typeface="メイリオ" panose="020B0604030504040204" pitchFamily="50" charset="-128"/>
                    <a:cs typeface="Arial" panose="020B0604020202020204" pitchFamily="34" charset="0"/>
                  </a:rPr>
                  <a:t>Robustness</a:t>
                </a:r>
                <a:endParaRPr lang="ja-JP" altLang="en-US" sz="2400" b="1"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7" name="グラフ 16">
                <a:extLst>
                  <a:ext uri="{FF2B5EF4-FFF2-40B4-BE49-F238E27FC236}">
                    <a16:creationId xmlns:a16="http://schemas.microsoft.com/office/drawing/2014/main" id="{04735E81-1C45-4B5B-A701-7D18E46DB06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59078" y="9695720"/>
              <a:ext cx="7334338" cy="47885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8" name="正方形/長方形 59">
                <a:extLst>
                  <a:ext uri="{FF2B5EF4-FFF2-40B4-BE49-F238E27FC236}">
                    <a16:creationId xmlns:a16="http://schemas.microsoft.com/office/drawing/2014/main" id="{28145125-206C-4765-81C1-8B5CBF68CF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84677" y="14343518"/>
                <a:ext cx="7928324" cy="40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dirty="0"/>
                  <a:t> A. </a:t>
                </a:r>
                <a:r>
                  <a:rPr lang="en-US" altLang="ja-JP" sz="2000" dirty="0" err="1"/>
                  <a:t>Matsunami</a:t>
                </a:r>
                <a:r>
                  <a:rPr lang="en-US" altLang="ja-JP" sz="2000" dirty="0"/>
                  <a:t>, Y. </a:t>
                </a:r>
                <a:r>
                  <a:rPr lang="en-US" altLang="ja-JP" sz="2000" dirty="0" err="1"/>
                  <a:t>Kayaki</a:t>
                </a:r>
                <a:r>
                  <a:rPr lang="en-US" altLang="ja-JP" sz="2000" dirty="0"/>
                  <a:t>, T. </a:t>
                </a:r>
                <a:r>
                  <a:rPr lang="en-US" altLang="ja-JP" sz="2000" dirty="0" err="1"/>
                  <a:t>Ikariya</a:t>
                </a:r>
                <a:r>
                  <a:rPr lang="en-US" altLang="ja-JP" sz="2000" dirty="0"/>
                  <a:t>, </a:t>
                </a:r>
                <a:r>
                  <a:rPr lang="en-US" altLang="ja-JP" sz="2000" i="1" dirty="0"/>
                  <a:t>Chem. Eur. J. </a:t>
                </a:r>
                <a:r>
                  <a:rPr lang="en-US" altLang="ja-JP" sz="2000" b="1" dirty="0"/>
                  <a:t>2015</a:t>
                </a:r>
                <a:r>
                  <a:rPr lang="en-US" altLang="ja-JP" sz="2000" dirty="0"/>
                  <a:t>, </a:t>
                </a:r>
                <a:r>
                  <a:rPr lang="en-US" altLang="ja-JP" sz="2000" i="1" dirty="0"/>
                  <a:t>21</a:t>
                </a:r>
                <a:r>
                  <a:rPr lang="en-US" altLang="ja-JP" sz="2000" dirty="0"/>
                  <a:t>, 13513.</a:t>
                </a:r>
                <a:endParaRPr lang="ja-JP" altLang="en-US" sz="2000"/>
              </a:p>
            </p:txBody>
          </p:sp>
          <p:sp>
            <p:nvSpPr>
              <p:cNvPr id="19" name="正方形/長方形 70">
                <a:extLst>
                  <a:ext uri="{FF2B5EF4-FFF2-40B4-BE49-F238E27FC236}">
                    <a16:creationId xmlns:a16="http://schemas.microsoft.com/office/drawing/2014/main" id="{627C43DC-6BAF-4BF1-98C1-53E5208AE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02875" y="9417667"/>
                <a:ext cx="9604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 dirty="0"/>
                  <a:t>TON</a:t>
                </a:r>
                <a:r>
                  <a:rPr lang="en-US" altLang="ja-JP" sz="2000" baseline="-25000" dirty="0"/>
                  <a:t>.1h</a:t>
                </a:r>
                <a:endParaRPr lang="ja-JP" altLang="en-US" sz="2000" baseline="-25000"/>
              </a:p>
            </p:txBody>
          </p:sp>
          <p:sp>
            <p:nvSpPr>
              <p:cNvPr id="20" name="正方形/長方形 72">
                <a:extLst>
                  <a:ext uri="{FF2B5EF4-FFF2-40B4-BE49-F238E27FC236}">
                    <a16:creationId xmlns:a16="http://schemas.microsoft.com/office/drawing/2014/main" id="{A17252CE-E243-4868-B546-73E4368853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53675" y="10108410"/>
                <a:ext cx="833883" cy="40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1,823</a:t>
                </a:r>
                <a:endParaRPr lang="ja-JP" altLang="en-US" sz="2000" b="1"/>
              </a:p>
            </p:txBody>
          </p:sp>
          <p:sp>
            <p:nvSpPr>
              <p:cNvPr id="21" name="正方形/長方形 73">
                <a:extLst>
                  <a:ext uri="{FF2B5EF4-FFF2-40B4-BE49-F238E27FC236}">
                    <a16:creationId xmlns:a16="http://schemas.microsoft.com/office/drawing/2014/main" id="{9D8F6755-B858-4E23-BB98-F6811B2B05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94963" y="11535120"/>
                <a:ext cx="6127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524</a:t>
                </a:r>
                <a:endParaRPr lang="ja-JP" altLang="en-US" sz="2000"/>
              </a:p>
            </p:txBody>
          </p:sp>
          <p:sp>
            <p:nvSpPr>
              <p:cNvPr id="22" name="正方形/長方形 74">
                <a:extLst>
                  <a:ext uri="{FF2B5EF4-FFF2-40B4-BE49-F238E27FC236}">
                    <a16:creationId xmlns:a16="http://schemas.microsoft.com/office/drawing/2014/main" id="{71DFEBC2-474D-49CC-BCCC-581993EFC1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566400" y="13398845"/>
                <a:ext cx="4699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r>
                  <a:rPr lang="en-US" altLang="ja-JP" sz="2000" b="1"/>
                  <a:t>53</a:t>
                </a:r>
                <a:endParaRPr lang="ja-JP" altLang="en-US" sz="2000"/>
              </a:p>
            </p:txBody>
          </p:sp>
          <p:graphicFrame>
            <p:nvGraphicFramePr>
              <p:cNvPr id="23" name="Object 86">
                <a:extLst>
                  <a:ext uri="{FF2B5EF4-FFF2-40B4-BE49-F238E27FC236}">
                    <a16:creationId xmlns:a16="http://schemas.microsoft.com/office/drawing/2014/main" id="{545673AB-536E-4F1F-BB8F-304E4FE89DA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375816" y="8442470"/>
              <a:ext cx="2762250" cy="318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7" imgW="1397000" imgH="1600200" progId="ChemDraw.Document.6.0">
                      <p:embed/>
                    </p:oleObj>
                  </mc:Choice>
                  <mc:Fallback>
                    <p:oleObj name="CS ChemDraw Drawing" r:id="rId7" imgW="1397000" imgH="1600200" progId="ChemDraw.Document.6.0">
                      <p:embed/>
                      <p:pic>
                        <p:nvPicPr>
                          <p:cNvPr id="23" name="Object 86">
                            <a:extLst>
                              <a:ext uri="{FF2B5EF4-FFF2-40B4-BE49-F238E27FC236}">
                                <a16:creationId xmlns:a16="http://schemas.microsoft.com/office/drawing/2014/main" id="{545673AB-536E-4F1F-BB8F-304E4FE89DA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75816" y="8442470"/>
                            <a:ext cx="2762250" cy="3187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正方形/長方形 1">
                <a:extLst>
                  <a:ext uri="{FF2B5EF4-FFF2-40B4-BE49-F238E27FC236}">
                    <a16:creationId xmlns:a16="http://schemas.microsoft.com/office/drawing/2014/main" id="{1EBAB199-0B64-4A07-865F-1F46AA128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0247" y="6732888"/>
                <a:ext cx="3959225" cy="156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1pPr>
                <a:lvl2pPr marL="742950" indent="-28575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2pPr>
                <a:lvl3pPr marL="11430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3pPr>
                <a:lvl4pPr marL="16002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4pPr>
                <a:lvl5pPr marL="2057400" indent="-228600"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ＭＳ 明朝" panose="02020609040205080304" pitchFamily="17" charset="-128"/>
                  </a:defRPr>
                </a:lvl9pPr>
              </a:lstStyle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New</a:t>
                </a:r>
              </a:p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dehydrogenation </a:t>
                </a:r>
              </a:p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catalyst </a:t>
                </a:r>
                <a:endParaRPr lang="ja-JP" altLang="en-US" sz="3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aphicFrame>
            <p:nvGraphicFramePr>
              <p:cNvPr id="25" name="Object 89">
                <a:extLst>
                  <a:ext uri="{FF2B5EF4-FFF2-40B4-BE49-F238E27FC236}">
                    <a16:creationId xmlns:a16="http://schemas.microsoft.com/office/drawing/2014/main" id="{96DAF463-C401-437B-8571-B9441864CA9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802688" y="9926982"/>
              <a:ext cx="869950" cy="923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9" imgW="596900" imgH="635000" progId="ChemDraw.Document.6.0">
                      <p:embed/>
                    </p:oleObj>
                  </mc:Choice>
                  <mc:Fallback>
                    <p:oleObj name="CS ChemDraw Drawing" r:id="rId9" imgW="596900" imgH="635000" progId="ChemDraw.Document.6.0">
                      <p:embed/>
                      <p:pic>
                        <p:nvPicPr>
                          <p:cNvPr id="25" name="Object 89">
                            <a:extLst>
                              <a:ext uri="{FF2B5EF4-FFF2-40B4-BE49-F238E27FC236}">
                                <a16:creationId xmlns:a16="http://schemas.microsoft.com/office/drawing/2014/main" id="{96DAF463-C401-437B-8571-B9441864CA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02688" y="9926982"/>
                            <a:ext cx="869950" cy="923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92">
                <a:extLst>
                  <a:ext uri="{FF2B5EF4-FFF2-40B4-BE49-F238E27FC236}">
                    <a16:creationId xmlns:a16="http://schemas.microsoft.com/office/drawing/2014/main" id="{6654F5AC-EBA2-42A9-83FA-45B26ECADA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126538" y="9254364"/>
              <a:ext cx="527050" cy="525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1" imgW="368300" imgH="368300" progId="ChemDraw.Document.6.0">
                      <p:embed/>
                    </p:oleObj>
                  </mc:Choice>
                  <mc:Fallback>
                    <p:oleObj name="CS ChemDraw Drawing" r:id="rId11" imgW="368300" imgH="368300" progId="ChemDraw.Document.6.0">
                      <p:embed/>
                      <p:pic>
                        <p:nvPicPr>
                          <p:cNvPr id="26" name="Object 92">
                            <a:extLst>
                              <a:ext uri="{FF2B5EF4-FFF2-40B4-BE49-F238E27FC236}">
                                <a16:creationId xmlns:a16="http://schemas.microsoft.com/office/drawing/2014/main" id="{6654F5AC-EBA2-42A9-83FA-45B26ECADAF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6538" y="9254364"/>
                            <a:ext cx="527050" cy="525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94">
                <a:extLst>
                  <a:ext uri="{FF2B5EF4-FFF2-40B4-BE49-F238E27FC236}">
                    <a16:creationId xmlns:a16="http://schemas.microsoft.com/office/drawing/2014/main" id="{A789F71B-2110-43B4-8388-E03E95AB1C6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547101" y="10850907"/>
              <a:ext cx="1876425" cy="179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3" imgW="1257300" imgH="1206500" progId="ChemDraw.Document.6.0">
                      <p:embed/>
                    </p:oleObj>
                  </mc:Choice>
                  <mc:Fallback>
                    <p:oleObj name="CS ChemDraw Drawing" r:id="rId13" imgW="1257300" imgH="1206500" progId="ChemDraw.Document.6.0">
                      <p:embed/>
                      <p:pic>
                        <p:nvPicPr>
                          <p:cNvPr id="27" name="Object 94">
                            <a:extLst>
                              <a:ext uri="{FF2B5EF4-FFF2-40B4-BE49-F238E27FC236}">
                                <a16:creationId xmlns:a16="http://schemas.microsoft.com/office/drawing/2014/main" id="{A789F71B-2110-43B4-8388-E03E95AB1C6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47101" y="10850907"/>
                            <a:ext cx="1876425" cy="1790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95">
                <a:extLst>
                  <a:ext uri="{FF2B5EF4-FFF2-40B4-BE49-F238E27FC236}">
                    <a16:creationId xmlns:a16="http://schemas.microsoft.com/office/drawing/2014/main" id="{A635654D-AA36-4CF4-81C8-8864E0A9928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478838" y="13155958"/>
              <a:ext cx="1793875" cy="847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5" imgW="1206500" imgH="571500" progId="ChemDraw.Document.6.0">
                      <p:embed/>
                    </p:oleObj>
                  </mc:Choice>
                  <mc:Fallback>
                    <p:oleObj name="CS ChemDraw Drawing" r:id="rId15" imgW="1206500" imgH="571500" progId="ChemDraw.Document.6.0">
                      <p:embed/>
                      <p:pic>
                        <p:nvPicPr>
                          <p:cNvPr id="28" name="Object 95">
                            <a:extLst>
                              <a:ext uri="{FF2B5EF4-FFF2-40B4-BE49-F238E27FC236}">
                                <a16:creationId xmlns:a16="http://schemas.microsoft.com/office/drawing/2014/main" id="{A635654D-AA36-4CF4-81C8-8864E0A9928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78838" y="13155958"/>
                            <a:ext cx="1793875" cy="847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96">
                <a:extLst>
                  <a:ext uri="{FF2B5EF4-FFF2-40B4-BE49-F238E27FC236}">
                    <a16:creationId xmlns:a16="http://schemas.microsoft.com/office/drawing/2014/main" id="{1B0D35CB-A32B-4B4B-8623-845B6D6ECB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22401" y="6381695"/>
              <a:ext cx="9355137" cy="2528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17" imgW="6248400" imgH="1701800" progId="ChemDraw.Document.6.0">
                      <p:embed/>
                    </p:oleObj>
                  </mc:Choice>
                  <mc:Fallback>
                    <p:oleObj name="CS ChemDraw Drawing" r:id="rId17" imgW="6248400" imgH="1701800" progId="ChemDraw.Document.6.0">
                      <p:embed/>
                      <p:pic>
                        <p:nvPicPr>
                          <p:cNvPr id="30" name="Object 96">
                            <a:extLst>
                              <a:ext uri="{FF2B5EF4-FFF2-40B4-BE49-F238E27FC236}">
                                <a16:creationId xmlns:a16="http://schemas.microsoft.com/office/drawing/2014/main" id="{1B0D35CB-A32B-4B4B-8623-845B6D6ECB6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2401" y="6381695"/>
                            <a:ext cx="9355137" cy="2528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6F912BF9-3EBA-4A5D-8B16-DF7745167570}"/>
                </a:ext>
              </a:extLst>
            </p:cNvPr>
            <p:cNvSpPr txBox="1"/>
            <p:nvPr/>
          </p:nvSpPr>
          <p:spPr>
            <a:xfrm>
              <a:off x="9498469" y="3966865"/>
              <a:ext cx="4404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4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32pt</a:t>
              </a:r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55179C22-6AA3-4194-A5D5-82D8990B5025}"/>
                </a:ext>
              </a:extLst>
            </p:cNvPr>
            <p:cNvSpPr txBox="1"/>
            <p:nvPr/>
          </p:nvSpPr>
          <p:spPr>
            <a:xfrm>
              <a:off x="-4843963" y="2523323"/>
              <a:ext cx="7047140" cy="8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4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Arial bold 66pt</a:t>
              </a:r>
              <a:r>
                <a:rPr kumimoji="1" lang="ja-JP" altLang="en-US" sz="48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D949BCC-3A29-412B-A117-2AECAD859523}"/>
              </a:ext>
            </a:extLst>
          </p:cNvPr>
          <p:cNvGrpSpPr/>
          <p:nvPr/>
        </p:nvGrpSpPr>
        <p:grpSpPr>
          <a:xfrm>
            <a:off x="5821723" y="13527729"/>
            <a:ext cx="8778875" cy="6705600"/>
            <a:chOff x="13771563" y="28487688"/>
            <a:chExt cx="8778875" cy="6705600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EA731CA-18E3-47D0-973F-1DD9BF5D4B67}"/>
                </a:ext>
              </a:extLst>
            </p:cNvPr>
            <p:cNvSpPr/>
            <p:nvPr/>
          </p:nvSpPr>
          <p:spPr>
            <a:xfrm>
              <a:off x="13771563" y="28487688"/>
              <a:ext cx="8778875" cy="6705600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C89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4" name="正方形/長方形 53">
              <a:extLst>
                <a:ext uri="{FF2B5EF4-FFF2-40B4-BE49-F238E27FC236}">
                  <a16:creationId xmlns:a16="http://schemas.microsoft.com/office/drawing/2014/main" id="{DBF840E1-ADFC-4C97-BB8B-76503C8A3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3975" y="29483745"/>
              <a:ext cx="473879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</a:defRPr>
              </a:lvl9pPr>
            </a:lstStyle>
            <a:p>
              <a:r>
                <a:rPr lang="ja-JP" altLang="en-US" sz="3200" b="1" dirty="0">
                  <a:ea typeface="メイリオ" panose="020B0604030504040204" pitchFamily="50" charset="-128"/>
                  <a:cs typeface="Arial" panose="020B0604020202020204" pitchFamily="34" charset="0"/>
                </a:rPr>
                <a:t>〇</a:t>
              </a:r>
              <a:r>
                <a:rPr lang="en-US" altLang="ja-JP" sz="3200" dirty="0">
                  <a:ea typeface="メイリオ" panose="020B0604030504040204" pitchFamily="50" charset="-128"/>
                  <a:cs typeface="Arial" panose="020B0604020202020204" pitchFamily="34" charset="0"/>
                </a:rPr>
                <a:t>Comparison of </a:t>
              </a:r>
              <a:r>
                <a:rPr lang="en-US" altLang="ja-JP" sz="3200" b="1" dirty="0">
                  <a:ea typeface="メイリオ" panose="020B0604030504040204" pitchFamily="50" charset="-128"/>
                  <a:cs typeface="Arial" panose="020B0604020202020204" pitchFamily="34" charset="0"/>
                </a:rPr>
                <a:t>1</a:t>
              </a:r>
              <a:r>
                <a:rPr lang="en-US" altLang="ja-JP" sz="3200" dirty="0">
                  <a:ea typeface="メイリオ" panose="020B0604030504040204" pitchFamily="50" charset="-128"/>
                  <a:cs typeface="Arial" panose="020B0604020202020204" pitchFamily="34" charset="0"/>
                </a:rPr>
                <a:t> and </a:t>
              </a:r>
              <a:r>
                <a:rPr lang="en-US" altLang="ja-JP" sz="3200" b="1" dirty="0">
                  <a:ea typeface="メイリオ" panose="020B0604030504040204" pitchFamily="50" charset="-128"/>
                  <a:cs typeface="Arial" panose="020B0604020202020204" pitchFamily="34" charset="0"/>
                </a:rPr>
                <a:t>3</a:t>
              </a:r>
              <a:endParaRPr lang="ja-JP" altLang="en-US" sz="3200" b="1" dirty="0"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graphicFrame>
          <p:nvGraphicFramePr>
            <p:cNvPr id="46" name="Object 96">
              <a:extLst>
                <a:ext uri="{FF2B5EF4-FFF2-40B4-BE49-F238E27FC236}">
                  <a16:creationId xmlns:a16="http://schemas.microsoft.com/office/drawing/2014/main" id="{6FFE0774-90A3-43F3-9423-D9B1408ED4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509750" y="30488848"/>
            <a:ext cx="7615238" cy="463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9" imgW="5092700" imgH="3111500" progId="ChemDraw.Document.6.0">
                    <p:embed/>
                  </p:oleObj>
                </mc:Choice>
                <mc:Fallback>
                  <p:oleObj name="CS ChemDraw Drawing" r:id="rId19" imgW="5092700" imgH="3111500" progId="ChemDraw.Document.6.0">
                    <p:embed/>
                    <p:pic>
                      <p:nvPicPr>
                        <p:cNvPr id="46" name="Object 96">
                          <a:extLst>
                            <a:ext uri="{FF2B5EF4-FFF2-40B4-BE49-F238E27FC236}">
                              <a16:creationId xmlns:a16="http://schemas.microsoft.com/office/drawing/2014/main" id="{6FFE0774-90A3-43F3-9423-D9B1408ED4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0" y="30488848"/>
                          <a:ext cx="7615238" cy="463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949F7CE-4E88-48B5-9A7F-40BE2C247EB8}"/>
              </a:ext>
            </a:extLst>
          </p:cNvPr>
          <p:cNvSpPr txBox="1"/>
          <p:nvPr/>
        </p:nvSpPr>
        <p:spPr>
          <a:xfrm>
            <a:off x="2505181" y="3294386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48pt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2015A8C-6147-4A5A-886C-1B26D646B0C5}"/>
              </a:ext>
            </a:extLst>
          </p:cNvPr>
          <p:cNvSpPr txBox="1"/>
          <p:nvPr/>
        </p:nvSpPr>
        <p:spPr>
          <a:xfrm>
            <a:off x="1194699" y="19164129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101.6</a:t>
            </a:r>
            <a:r>
              <a:rPr kumimoji="1" lang="ja-JP" altLang="en-US" sz="4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㎝</a:t>
            </a: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174D24D-A83D-4115-827E-2D45C6FD01DB}"/>
              </a:ext>
            </a:extLst>
          </p:cNvPr>
          <p:cNvGrpSpPr/>
          <p:nvPr/>
        </p:nvGrpSpPr>
        <p:grpSpPr>
          <a:xfrm>
            <a:off x="339472" y="15295717"/>
            <a:ext cx="4404239" cy="1356086"/>
            <a:chOff x="438909" y="6909931"/>
            <a:chExt cx="4404239" cy="1356086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38E1CEE0-51DE-420C-A5CD-CC773E3BE7F0}"/>
                </a:ext>
              </a:extLst>
            </p:cNvPr>
            <p:cNvSpPr txBox="1"/>
            <p:nvPr/>
          </p:nvSpPr>
          <p:spPr>
            <a:xfrm>
              <a:off x="438909" y="6909931"/>
              <a:ext cx="4404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Examples 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(20 </a:t>
              </a:r>
              <a:r>
                <a:rPr kumimoji="1" lang="en-US" altLang="ja-JP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pt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)</a:t>
              </a:r>
              <a:endPara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CB2189E2-9A48-4A80-A0E3-86919AE9A617}"/>
                </a:ext>
              </a:extLst>
            </p:cNvPr>
            <p:cNvSpPr txBox="1"/>
            <p:nvPr/>
          </p:nvSpPr>
          <p:spPr>
            <a:xfrm>
              <a:off x="438909" y="7896685"/>
              <a:ext cx="440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Examples</a:t>
              </a:r>
              <a:r>
                <a:rPr kumimoji="1" lang="en-US" altLang="ja-JP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(18pt)</a:t>
              </a:r>
              <a:endParaRPr kumimoji="1"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E903D9A-0D56-4ABC-BE2D-52442C8C4696}"/>
              </a:ext>
            </a:extLst>
          </p:cNvPr>
          <p:cNvSpPr txBox="1"/>
          <p:nvPr/>
        </p:nvSpPr>
        <p:spPr>
          <a:xfrm>
            <a:off x="302426" y="9473222"/>
            <a:ext cx="5380592" cy="501675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Please set the page size to “user setting” with 101.6 x 57.15 cm in </a:t>
            </a:r>
          </a:p>
          <a:p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“File”–”Page Setting”</a:t>
            </a:r>
            <a:r>
              <a:rPr kumimoji="1" lang="ja-JP" altLang="en-US" sz="4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4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font size should be 18-20pt or larger.</a:t>
            </a:r>
          </a:p>
        </p:txBody>
      </p:sp>
      <p:sp>
        <p:nvSpPr>
          <p:cNvPr id="65" name="テキスト ボックス 34">
            <a:extLst>
              <a:ext uri="{FF2B5EF4-FFF2-40B4-BE49-F238E27FC236}">
                <a16:creationId xmlns:a16="http://schemas.microsoft.com/office/drawing/2014/main" id="{6CE6BDF3-2C0A-E64D-BC4E-0A668248C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326150"/>
            <a:ext cx="3091834" cy="1653402"/>
          </a:xfrm>
          <a:prstGeom prst="rect">
            <a:avLst/>
          </a:prstGeom>
          <a:solidFill>
            <a:schemeClr val="bg1"/>
          </a:solidFill>
          <a:ln w="180975" cmpd="tri">
            <a:solidFill>
              <a:srgbClr val="C897E3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pPr algn="ctr"/>
            <a:endParaRPr lang="en-US" altLang="ja-JP" sz="1099" b="1" dirty="0">
              <a:solidFill>
                <a:srgbClr val="008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endParaRPr lang="en-US" altLang="ja-JP" sz="1099" b="1" dirty="0">
              <a:solidFill>
                <a:srgbClr val="008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6600" b="1" dirty="0">
                <a:ea typeface="メイリオ" panose="020B0604030504040204" pitchFamily="50" charset="-128"/>
                <a:cs typeface="Arial" panose="020B0604020202020204" pitchFamily="34" charset="0"/>
              </a:rPr>
              <a:t>P9-999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2C7BAD-910D-554E-9426-3A1E48CA7CA6}"/>
              </a:ext>
            </a:extLst>
          </p:cNvPr>
          <p:cNvSpPr/>
          <p:nvPr/>
        </p:nvSpPr>
        <p:spPr>
          <a:xfrm>
            <a:off x="5959897" y="3501455"/>
            <a:ext cx="4123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Backgrounds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43A7B6B-4140-E046-BD10-A50CF81B639A}"/>
              </a:ext>
            </a:extLst>
          </p:cNvPr>
          <p:cNvSpPr txBox="1"/>
          <p:nvPr/>
        </p:nvSpPr>
        <p:spPr>
          <a:xfrm>
            <a:off x="2741902" y="8276630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B23B0AE9-451E-7A45-A647-93A6B52F0610}"/>
              </a:ext>
            </a:extLst>
          </p:cNvPr>
          <p:cNvSpPr/>
          <p:nvPr/>
        </p:nvSpPr>
        <p:spPr>
          <a:xfrm>
            <a:off x="23162556" y="3515757"/>
            <a:ext cx="13184836" cy="974929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89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A., Chem. Eur. J. 2015, 21, 13513.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431B2571-8865-234B-81FF-E29BBAEFF15D}"/>
              </a:ext>
            </a:extLst>
          </p:cNvPr>
          <p:cNvSpPr/>
          <p:nvPr/>
        </p:nvSpPr>
        <p:spPr>
          <a:xfrm>
            <a:off x="23340850" y="3515757"/>
            <a:ext cx="9812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Synthesis of tethered complexes</a:t>
            </a:r>
          </a:p>
        </p:txBody>
      </p:sp>
      <p:sp>
        <p:nvSpPr>
          <p:cNvPr id="103" name="正方形/長方形 1">
            <a:extLst>
              <a:ext uri="{FF2B5EF4-FFF2-40B4-BE49-F238E27FC236}">
                <a16:creationId xmlns:a16="http://schemas.microsoft.com/office/drawing/2014/main" id="{F66AF69D-B59E-3D4C-868A-979990C3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0850" y="4429804"/>
            <a:ext cx="5131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Reaction with </a:t>
            </a:r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FsDPEN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5" name="正方形/長方形 1">
            <a:extLst>
              <a:ext uri="{FF2B5EF4-FFF2-40B4-BE49-F238E27FC236}">
                <a16:creationId xmlns:a16="http://schemas.microsoft.com/office/drawing/2014/main" id="{A59A2961-5619-1948-8EC0-9A149F7D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5127" y="9219305"/>
            <a:ext cx="4952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defRPr>
            </a:lvl9pPr>
          </a:lstStyle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Reaction with </a:t>
            </a:r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TfDPEN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19674DA-2761-EC4F-970E-CF98D953641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46067" y="4852210"/>
            <a:ext cx="11049000" cy="41529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D218994D-C2E3-C34A-9EE4-A9241EA34A25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2059" y="9729262"/>
            <a:ext cx="10614914" cy="3414649"/>
          </a:xfrm>
          <a:prstGeom prst="rect">
            <a:avLst/>
          </a:prstGeom>
        </p:spPr>
      </p:pic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4DD3C40A-B9AA-F544-88B6-B0AC362FEDC0}"/>
              </a:ext>
            </a:extLst>
          </p:cNvPr>
          <p:cNvSpPr/>
          <p:nvPr/>
        </p:nvSpPr>
        <p:spPr>
          <a:xfrm>
            <a:off x="6074135" y="13648879"/>
            <a:ext cx="4910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X-ray structures</a:t>
            </a: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11179CAF-B8F9-F44D-B0E8-1004CAC130DC}"/>
              </a:ext>
            </a:extLst>
          </p:cNvPr>
          <p:cNvSpPr/>
          <p:nvPr/>
        </p:nvSpPr>
        <p:spPr>
          <a:xfrm>
            <a:off x="15044341" y="13605913"/>
            <a:ext cx="6625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Catalytic H</a:t>
            </a:r>
            <a:r>
              <a:rPr lang="en-US" altLang="ja-JP" sz="4800" b="1" baseline="-25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evolution</a:t>
            </a: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50CCA564-5330-1343-A628-EFD382406F2D}"/>
              </a:ext>
            </a:extLst>
          </p:cNvPr>
          <p:cNvSpPr txBox="1"/>
          <p:nvPr/>
        </p:nvSpPr>
        <p:spPr>
          <a:xfrm>
            <a:off x="20760556" y="12334401"/>
            <a:ext cx="2933934" cy="83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24pt</a:t>
            </a:r>
            <a:r>
              <a:rPr kumimoji="1" lang="ja-JP" altLang="en-US" sz="48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4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16" name="Object 95">
            <a:extLst>
              <a:ext uri="{FF2B5EF4-FFF2-40B4-BE49-F238E27FC236}">
                <a16:creationId xmlns:a16="http://schemas.microsoft.com/office/drawing/2014/main" id="{72CB4DC5-A4AE-9543-B0B0-8ED56FB70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74057" y="14532460"/>
          <a:ext cx="56975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3" imgW="3810000" imgH="749300" progId="ChemDraw.Document.6.0">
                  <p:embed/>
                </p:oleObj>
              </mc:Choice>
              <mc:Fallback>
                <p:oleObj name="CS ChemDraw Drawing" r:id="rId23" imgW="3810000" imgH="749300" progId="ChemDraw.Document.6.0">
                  <p:embed/>
                  <p:pic>
                    <p:nvPicPr>
                      <p:cNvPr id="316" name="Object 95">
                        <a:extLst>
                          <a:ext uri="{FF2B5EF4-FFF2-40B4-BE49-F238E27FC236}">
                            <a16:creationId xmlns:a16="http://schemas.microsoft.com/office/drawing/2014/main" id="{72CB4DC5-A4AE-9543-B0B0-8ED56FB70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4057" y="14532460"/>
                        <a:ext cx="569753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" name="グラフ 316">
            <a:extLst>
              <a:ext uri="{FF2B5EF4-FFF2-40B4-BE49-F238E27FC236}">
                <a16:creationId xmlns:a16="http://schemas.microsoft.com/office/drawing/2014/main" id="{550DA242-949A-494F-BF8B-34858DB9D975}"/>
              </a:ext>
            </a:extLst>
          </p:cNvPr>
          <p:cNvGraphicFramePr/>
          <p:nvPr/>
        </p:nvGraphicFramePr>
        <p:xfrm>
          <a:off x="20306964" y="14532460"/>
          <a:ext cx="7237823" cy="54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19" name="正方形/長方形 100">
            <a:extLst>
              <a:ext uri="{FF2B5EF4-FFF2-40B4-BE49-F238E27FC236}">
                <a16:creationId xmlns:a16="http://schemas.microsoft.com/office/drawing/2014/main" id="{7D875D50-9CDC-654B-96DE-31407F0DF8BF}"/>
              </a:ext>
            </a:extLst>
          </p:cNvPr>
          <p:cNvSpPr>
            <a:spLocks noChangeAspect="1"/>
          </p:cNvSpPr>
          <p:nvPr/>
        </p:nvSpPr>
        <p:spPr bwMode="auto">
          <a:xfrm>
            <a:off x="17683475" y="18457846"/>
            <a:ext cx="1443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 dirty="0"/>
              <a:t>TON</a:t>
            </a:r>
            <a:r>
              <a:rPr lang="en-US" altLang="ja-JP" sz="2400" baseline="-25000" dirty="0"/>
              <a:t>90 min</a:t>
            </a:r>
            <a:endParaRPr lang="ja-JP" altLang="en-US" sz="2400" baseline="-25000"/>
          </a:p>
        </p:txBody>
      </p:sp>
      <p:sp>
        <p:nvSpPr>
          <p:cNvPr id="321" name="正方形/長方形 104">
            <a:extLst>
              <a:ext uri="{FF2B5EF4-FFF2-40B4-BE49-F238E27FC236}">
                <a16:creationId xmlns:a16="http://schemas.microsoft.com/office/drawing/2014/main" id="{4CE2B080-964B-7E4E-AFF0-AF8644C9E556}"/>
              </a:ext>
            </a:extLst>
          </p:cNvPr>
          <p:cNvSpPr>
            <a:spLocks noChangeAspect="1"/>
          </p:cNvSpPr>
          <p:nvPr/>
        </p:nvSpPr>
        <p:spPr bwMode="auto">
          <a:xfrm>
            <a:off x="19123337" y="18457846"/>
            <a:ext cx="1733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TOF</a:t>
            </a:r>
            <a:r>
              <a:rPr lang="en-US" altLang="ja-JP" sz="2400" baseline="-25000"/>
              <a:t>5 min</a:t>
            </a:r>
            <a:r>
              <a:rPr lang="en-US" altLang="ja-JP" sz="2400"/>
              <a:t>/h</a:t>
            </a:r>
            <a:r>
              <a:rPr lang="en-US" altLang="ja-JP" sz="2400" baseline="30000"/>
              <a:t>-1</a:t>
            </a:r>
            <a:endParaRPr lang="ja-JP" altLang="en-US" sz="2400" baseline="30000"/>
          </a:p>
        </p:txBody>
      </p:sp>
      <p:sp>
        <p:nvSpPr>
          <p:cNvPr id="327" name="正方形/長方形 101">
            <a:extLst>
              <a:ext uri="{FF2B5EF4-FFF2-40B4-BE49-F238E27FC236}">
                <a16:creationId xmlns:a16="http://schemas.microsoft.com/office/drawing/2014/main" id="{3CB584C2-7EF0-104D-97AF-EFDA1ABCCC2D}"/>
              </a:ext>
            </a:extLst>
          </p:cNvPr>
          <p:cNvSpPr>
            <a:spLocks noChangeAspect="1"/>
          </p:cNvSpPr>
          <p:nvPr/>
        </p:nvSpPr>
        <p:spPr bwMode="auto">
          <a:xfrm>
            <a:off x="17820172" y="1895330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2,650</a:t>
            </a:r>
            <a:endParaRPr lang="ja-JP" altLang="en-US" sz="2000" b="1"/>
          </a:p>
        </p:txBody>
      </p:sp>
      <p:sp>
        <p:nvSpPr>
          <p:cNvPr id="328" name="正方形/長方形 105">
            <a:extLst>
              <a:ext uri="{FF2B5EF4-FFF2-40B4-BE49-F238E27FC236}">
                <a16:creationId xmlns:a16="http://schemas.microsoft.com/office/drawing/2014/main" id="{09F9A3B9-63E9-404F-87F8-2E4314E80FD0}"/>
              </a:ext>
            </a:extLst>
          </p:cNvPr>
          <p:cNvSpPr>
            <a:spLocks noChangeAspect="1"/>
          </p:cNvSpPr>
          <p:nvPr/>
        </p:nvSpPr>
        <p:spPr bwMode="auto">
          <a:xfrm>
            <a:off x="19512447" y="18953306"/>
            <a:ext cx="70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49" charset="-128"/>
              </a:defRPr>
            </a:lvl9pPr>
          </a:lstStyle>
          <a:p>
            <a:r>
              <a:rPr lang="en-US" altLang="ja-JP" sz="2400" b="1"/>
              <a:t>663</a:t>
            </a:r>
            <a:endParaRPr lang="ja-JP" altLang="en-US" sz="2000" b="1"/>
          </a:p>
        </p:txBody>
      </p:sp>
      <p:graphicFrame>
        <p:nvGraphicFramePr>
          <p:cNvPr id="329" name="Object 112">
            <a:extLst>
              <a:ext uri="{FF2B5EF4-FFF2-40B4-BE49-F238E27FC236}">
                <a16:creationId xmlns:a16="http://schemas.microsoft.com/office/drawing/2014/main" id="{D072CEDD-CCD3-124B-B567-35C42F6047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83100" y="15737335"/>
          <a:ext cx="2071688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6" imgW="1397000" imgH="1905000" progId="ChemDraw.Document.6.0">
                  <p:embed/>
                </p:oleObj>
              </mc:Choice>
              <mc:Fallback>
                <p:oleObj name="CS ChemDraw Drawing" r:id="rId26" imgW="1397000" imgH="1905000" progId="ChemDraw.Document.6.0">
                  <p:embed/>
                  <p:pic>
                    <p:nvPicPr>
                      <p:cNvPr id="329" name="Object 112">
                        <a:extLst>
                          <a:ext uri="{FF2B5EF4-FFF2-40B4-BE49-F238E27FC236}">
                            <a16:creationId xmlns:a16="http://schemas.microsoft.com/office/drawing/2014/main" id="{D072CEDD-CCD3-124B-B567-35C42F6047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3100" y="15737335"/>
                        <a:ext cx="2071688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F83BF25A-3927-A344-8CF5-5B2E04BC142B}"/>
              </a:ext>
            </a:extLst>
          </p:cNvPr>
          <p:cNvSpPr/>
          <p:nvPr/>
        </p:nvSpPr>
        <p:spPr>
          <a:xfrm>
            <a:off x="27761441" y="13562488"/>
            <a:ext cx="2989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CA8882EB-D283-134C-9773-D71D001D93D4}"/>
              </a:ext>
            </a:extLst>
          </p:cNvPr>
          <p:cNvSpPr/>
          <p:nvPr/>
        </p:nvSpPr>
        <p:spPr>
          <a:xfrm>
            <a:off x="27538321" y="18552593"/>
            <a:ext cx="8785225" cy="168749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89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87185DFB-6F44-433A-9B11-1996CC273E0C}"/>
              </a:ext>
            </a:extLst>
          </p:cNvPr>
          <p:cNvCxnSpPr>
            <a:cxnSpLocks/>
          </p:cNvCxnSpPr>
          <p:nvPr/>
        </p:nvCxnSpPr>
        <p:spPr>
          <a:xfrm flipV="1">
            <a:off x="228604" y="19852965"/>
            <a:ext cx="35116407" cy="110316"/>
          </a:xfrm>
          <a:prstGeom prst="straightConnector1">
            <a:avLst/>
          </a:prstGeom>
          <a:ln w="244475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8715683C-E3F0-4011-8EDB-0831A76313A7}"/>
              </a:ext>
            </a:extLst>
          </p:cNvPr>
          <p:cNvCxnSpPr>
            <a:cxnSpLocks/>
          </p:cNvCxnSpPr>
          <p:nvPr/>
        </p:nvCxnSpPr>
        <p:spPr>
          <a:xfrm>
            <a:off x="35814000" y="641419"/>
            <a:ext cx="0" cy="19321862"/>
          </a:xfrm>
          <a:prstGeom prst="straightConnector1">
            <a:avLst/>
          </a:prstGeom>
          <a:ln w="244475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992421D0-D47A-9A43-BC46-76B3A8FDEF4F}"/>
              </a:ext>
            </a:extLst>
          </p:cNvPr>
          <p:cNvSpPr/>
          <p:nvPr/>
        </p:nvSpPr>
        <p:spPr>
          <a:xfrm>
            <a:off x="27752301" y="18613458"/>
            <a:ext cx="5630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70E8A0C-0902-1346-A711-FE96384D5829}"/>
              </a:ext>
            </a:extLst>
          </p:cNvPr>
          <p:cNvSpPr/>
          <p:nvPr/>
        </p:nvSpPr>
        <p:spPr>
          <a:xfrm>
            <a:off x="27894897" y="19350338"/>
            <a:ext cx="731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This work was supported by JSPS KAKENHI Grant Numbers </a:t>
            </a:r>
            <a:r>
              <a:rPr lang="en-US" altLang="ja-JP" sz="2000" dirty="0" err="1">
                <a:ea typeface="メイリオ" panose="020B0604030504040204" pitchFamily="50" charset="-128"/>
                <a:cs typeface="Arial" panose="020B0604020202020204" pitchFamily="34" charset="0"/>
              </a:rPr>
              <a:t>JPxxxxxxx</a:t>
            </a:r>
            <a:r>
              <a:rPr lang="en-US" altLang="ja-JP" sz="2000" dirty="0"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200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0ED44F5-4762-44E5-B5D0-7FE8C4A35393}"/>
              </a:ext>
            </a:extLst>
          </p:cNvPr>
          <p:cNvSpPr txBox="1"/>
          <p:nvPr/>
        </p:nvSpPr>
        <p:spPr>
          <a:xfrm>
            <a:off x="33003629" y="4512964"/>
            <a:ext cx="440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57.15</a:t>
            </a:r>
            <a:r>
              <a:rPr kumimoji="1" lang="ja-JP" altLang="en-US" sz="4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㎝</a:t>
            </a:r>
          </a:p>
        </p:txBody>
      </p:sp>
    </p:spTree>
    <p:extLst>
      <p:ext uri="{BB962C8B-B14F-4D97-AF65-F5344CB8AC3E}">
        <p14:creationId xmlns:p14="http://schemas.microsoft.com/office/powerpoint/2010/main" val="336326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モジュール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モジュール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モジュール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モジュール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837</Words>
  <Application>Microsoft Office PowerPoint</Application>
  <PresentationFormat>ユーザー設定</PresentationFormat>
  <Paragraphs>142</Paragraphs>
  <Slides>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Arial</vt:lpstr>
      <vt:lpstr>Calibri</vt:lpstr>
      <vt:lpstr>Calibri Light</vt:lpstr>
      <vt:lpstr>Office テーマ</vt:lpstr>
      <vt:lpstr>CS ChemDraw Drawing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高塚 美和</dc:creator>
  <cp:lastModifiedBy>高塚 美和</cp:lastModifiedBy>
  <cp:revision>49</cp:revision>
  <cp:lastPrinted>2021-06-05T11:25:27Z</cp:lastPrinted>
  <dcterms:created xsi:type="dcterms:W3CDTF">2021-05-11T04:14:41Z</dcterms:created>
  <dcterms:modified xsi:type="dcterms:W3CDTF">2021-09-15T01:49:46Z</dcterms:modified>
</cp:coreProperties>
</file>